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706" r:id="rId2"/>
    <p:sldId id="730" r:id="rId3"/>
    <p:sldId id="731" r:id="rId4"/>
    <p:sldId id="732" r:id="rId5"/>
    <p:sldId id="733" r:id="rId6"/>
    <p:sldId id="734" r:id="rId7"/>
    <p:sldId id="735" r:id="rId8"/>
    <p:sldId id="736" r:id="rId9"/>
    <p:sldId id="737" r:id="rId10"/>
    <p:sldId id="738" r:id="rId11"/>
    <p:sldId id="739" r:id="rId12"/>
    <p:sldId id="740" r:id="rId13"/>
    <p:sldId id="741" r:id="rId14"/>
    <p:sldId id="742" r:id="rId15"/>
    <p:sldId id="743" r:id="rId16"/>
    <p:sldId id="744" r:id="rId17"/>
    <p:sldId id="745" r:id="rId18"/>
    <p:sldId id="746" r:id="rId19"/>
    <p:sldId id="751" r:id="rId20"/>
    <p:sldId id="752" r:id="rId21"/>
    <p:sldId id="753" r:id="rId22"/>
    <p:sldId id="754" r:id="rId23"/>
    <p:sldId id="331" r:id="rId2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1" clrIdx="0">
    <p:extLst>
      <p:ext uri="{19B8F6BF-5375-455C-9EA6-DF929625EA0E}">
        <p15:presenceInfo xmlns:p15="http://schemas.microsoft.com/office/powerpoint/2012/main" xmlns="" userId="Usuario de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F2F92"/>
    <a:srgbClr val="008000"/>
    <a:srgbClr val="FF9300"/>
    <a:srgbClr val="942093"/>
    <a:srgbClr val="008F00"/>
    <a:srgbClr val="0096FF"/>
    <a:srgbClr val="FF40FF"/>
    <a:srgbClr val="7A81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1" autoAdjust="0"/>
    <p:restoredTop sz="94660"/>
  </p:normalViewPr>
  <p:slideViewPr>
    <p:cSldViewPr snapToGrid="0">
      <p:cViewPr>
        <p:scale>
          <a:sx n="81" d="100"/>
          <a:sy n="81" d="100"/>
        </p:scale>
        <p:origin x="-408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13/03/2022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84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13-03-2022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13-03-2022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13-03-2022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91901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-12899" y="-12899"/>
            <a:ext cx="7035833" cy="6889433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864400" y="4234600"/>
            <a:ext cx="4707600" cy="1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002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13-03-2022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13-03-2022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13-03-2022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13-03-2022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13-03-2022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13-03-2022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13-03-2022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13-03-2022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13-03-2022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272181" y="5091289"/>
            <a:ext cx="6230220" cy="13360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s-CL" sz="3733" b="1" dirty="0"/>
              <a:t>Química General</a:t>
            </a:r>
            <a:r>
              <a:rPr lang="es-CL" sz="3733" dirty="0"/>
              <a:t/>
            </a:r>
            <a:br>
              <a:rPr lang="es-CL" sz="3733" dirty="0"/>
            </a:br>
            <a:r>
              <a:rPr lang="es-CL" sz="3200" b="1" i="1" dirty="0">
                <a:solidFill>
                  <a:srgbClr val="EA7600"/>
                </a:solidFill>
              </a:rPr>
              <a:t>Módulo Básico Ingeniería</a:t>
            </a:r>
            <a:endParaRPr lang="es-CL" sz="3733" b="1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280727" y="571544"/>
            <a:ext cx="551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4400" b="1" dirty="0">
                <a:solidFill>
                  <a:schemeClr val="bg1"/>
                </a:solidFill>
                <a:latin typeface="Montserrat" panose="020B0604020202020204" charset="0"/>
              </a:rPr>
              <a:t>Química General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0" y="217715"/>
            <a:ext cx="3847475" cy="192373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6830B7C5-5832-7C4D-AD66-ADC39EB11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167" y="2558005"/>
            <a:ext cx="2639028" cy="237625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7A7BD25-83FC-0B49-86A8-31254F871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936" y="2048719"/>
            <a:ext cx="3125319" cy="48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6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 CuadroTexto">
            <a:extLst>
              <a:ext uri="{FF2B5EF4-FFF2-40B4-BE49-F238E27FC236}">
                <a16:creationId xmlns:a16="http://schemas.microsoft.com/office/drawing/2014/main" xmlns="" id="{3C6D1D7A-C6E9-2049-BDED-A538F28CC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397" y="482704"/>
            <a:ext cx="8829153" cy="97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Los </a:t>
            </a:r>
            <a:r>
              <a:rPr lang="es-ES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 </a:t>
            </a:r>
            <a:r>
              <a:rPr lang="es-ES" altLang="es-CL" sz="2000" b="1" dirty="0">
                <a:solidFill>
                  <a:srgbClr val="FF9300"/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compuestos</a:t>
            </a:r>
            <a:r>
              <a:rPr lang="es-ES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son sustancias formadas por átomos de dos o mas elementos unidos químicamente en proporciones definidas.</a:t>
            </a:r>
          </a:p>
        </p:txBody>
      </p:sp>
      <p:sp>
        <p:nvSpPr>
          <p:cNvPr id="6" name="3 CuadroTexto">
            <a:extLst>
              <a:ext uri="{FF2B5EF4-FFF2-40B4-BE49-F238E27FC236}">
                <a16:creationId xmlns:a16="http://schemas.microsoft.com/office/drawing/2014/main" xmlns="" id="{5BF18F43-CE0A-E04F-9729-F3D43C2F4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493" y="3888746"/>
            <a:ext cx="2436845" cy="97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Cloruro de Sodio </a:t>
            </a:r>
            <a:r>
              <a:rPr lang="es-ES" altLang="es-CL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NaCl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Times New Roman" charset="0"/>
              <a:cs typeface="Lucida Sans Unicode" panose="020B0602030504020204" pitchFamily="34" charset="0"/>
            </a:endParaRPr>
          </a:p>
        </p:txBody>
      </p:sp>
      <p:sp>
        <p:nvSpPr>
          <p:cNvPr id="7" name="5 CuadroTexto">
            <a:extLst>
              <a:ext uri="{FF2B5EF4-FFF2-40B4-BE49-F238E27FC236}">
                <a16:creationId xmlns:a16="http://schemas.microsoft.com/office/drawing/2014/main" xmlns="" id="{6E4E4FC1-67F1-7845-A359-82C5E7C6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49" y="3888746"/>
            <a:ext cx="2520950" cy="97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Sulfato de </a:t>
            </a:r>
            <a:r>
              <a:rPr lang="es-ES" altLang="es-CL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Niquel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NiSO</a:t>
            </a:r>
            <a:r>
              <a:rPr lang="es-ES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Times New Roman" charset="0"/>
                <a:cs typeface="Lucida Sans Unicode" panose="020B0602030504020204" pitchFamily="34" charset="0"/>
              </a:rPr>
              <a:t>4.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Times New Roman" charset="0"/>
              <a:cs typeface="Lucida Sans Unicode" panose="020B060203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5F369F5B-C6C6-F248-BC58-52D28696C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9824" y="5163635"/>
            <a:ext cx="4214813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Nitrato de Plata   AgNO</a:t>
            </a:r>
            <a:r>
              <a:rPr lang="es-ES" altLang="es-CL" sz="2000" baseline="-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3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Calibri" charset="0"/>
              <a:cs typeface="Lucida Sans Unicode" panose="020B0602030504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Agua                    H</a:t>
            </a:r>
            <a:r>
              <a:rPr lang="es-ES" altLang="es-CL" sz="2000" baseline="-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2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O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Glucosa               C</a:t>
            </a:r>
            <a:r>
              <a:rPr lang="es-ES" altLang="es-CL" sz="2000" baseline="-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6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H</a:t>
            </a:r>
            <a:r>
              <a:rPr lang="es-ES" altLang="es-CL" sz="2000" baseline="-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12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O</a:t>
            </a:r>
            <a:r>
              <a:rPr lang="es-ES" altLang="es-CL" sz="2000" baseline="-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Calibri" charset="0"/>
                <a:cs typeface="Lucida Sans Unicode" panose="020B0602030504020204" pitchFamily="34" charset="0"/>
              </a:rPr>
              <a:t>6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ea typeface="Calibri" charset="0"/>
              <a:cs typeface="Lucida Sans Unicode" panose="020B0602030504020204" pitchFamily="34" charset="0"/>
            </a:endParaRPr>
          </a:p>
        </p:txBody>
      </p:sp>
      <p:pic>
        <p:nvPicPr>
          <p:cNvPr id="9" name="Picture 12" descr="http://blstb.msn.com/i/D9/DFD5F2E826BE66847A961883D997D8.jpg">
            <a:extLst>
              <a:ext uri="{FF2B5EF4-FFF2-40B4-BE49-F238E27FC236}">
                <a16:creationId xmlns:a16="http://schemas.microsoft.com/office/drawing/2014/main" xmlns="" id="{60B7793F-F1EF-EA4D-BD61-8A075C1F6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493" y="1901825"/>
            <a:ext cx="230505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 descr="http://ua.all-biz.info/img/ua/catalog/small/360460.jpeg">
            <a:extLst>
              <a:ext uri="{FF2B5EF4-FFF2-40B4-BE49-F238E27FC236}">
                <a16:creationId xmlns:a16="http://schemas.microsoft.com/office/drawing/2014/main" xmlns="" id="{6191DEC6-9AF6-1442-8E5F-A94C13E1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1" y="1973262"/>
            <a:ext cx="252095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2 CuadroTexto">
            <a:extLst>
              <a:ext uri="{FF2B5EF4-FFF2-40B4-BE49-F238E27FC236}">
                <a16:creationId xmlns:a16="http://schemas.microsoft.com/office/drawing/2014/main" xmlns="" id="{00889748-28B0-FC44-AD3D-FD5CE08EF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906" y="5163635"/>
            <a:ext cx="1176925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MX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316887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8E3D6127-1E56-D84A-9C63-E3DCE1F74EFE}"/>
              </a:ext>
            </a:extLst>
          </p:cNvPr>
          <p:cNvSpPr txBox="1"/>
          <p:nvPr/>
        </p:nvSpPr>
        <p:spPr>
          <a:xfrm>
            <a:off x="4172044" y="5338191"/>
            <a:ext cx="1600200" cy="471487"/>
          </a:xfrm>
          <a:prstGeom prst="rect">
            <a:avLst/>
          </a:prstGeom>
        </p:spPr>
        <p:txBody>
          <a:bodyPr lIns="0" tIns="0" rIns="0" bIns="0"/>
          <a:lstStyle/>
          <a:p>
            <a:pPr marL="12700" algn="ctr" eaLnBrk="1" hangingPunct="1">
              <a:lnSpc>
                <a:spcPts val="1725"/>
              </a:lnSpc>
              <a:spcBef>
                <a:spcPts val="88"/>
              </a:spcBef>
              <a:defRPr/>
            </a:pPr>
            <a:r>
              <a:rPr lang="es-CL" sz="16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Suspensiones</a:t>
            </a:r>
          </a:p>
          <a:p>
            <a:pPr marL="12700" algn="ctr" eaLnBrk="1" hangingPunct="1">
              <a:lnSpc>
                <a:spcPct val="96000"/>
              </a:lnSpc>
              <a:defRPr/>
            </a:pPr>
            <a:r>
              <a:rPr lang="es-CL" sz="16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coloide</a:t>
            </a:r>
          </a:p>
        </p:txBody>
      </p:sp>
      <p:sp>
        <p:nvSpPr>
          <p:cNvPr id="6" name="18 CuadroTexto">
            <a:extLst>
              <a:ext uri="{FF2B5EF4-FFF2-40B4-BE49-F238E27FC236}">
                <a16:creationId xmlns:a16="http://schemas.microsoft.com/office/drawing/2014/main" xmlns="" id="{E4338E46-DEAA-D044-845B-14FC3FCAD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56" y="287971"/>
            <a:ext cx="9075559" cy="9771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Las </a:t>
            </a:r>
            <a:r>
              <a:rPr lang="es-CL" altLang="es-CL" sz="20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mezclas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son combinaciones de dos o más sustancias y se clasifican en homog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éneas y heterogéneas</a:t>
            </a:r>
            <a:endParaRPr lang="es-CL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7" name="20 Grupo">
            <a:extLst>
              <a:ext uri="{FF2B5EF4-FFF2-40B4-BE49-F238E27FC236}">
                <a16:creationId xmlns:a16="http://schemas.microsoft.com/office/drawing/2014/main" xmlns="" id="{36C1A71D-FC9A-114B-AA76-E697CA0A00DD}"/>
              </a:ext>
            </a:extLst>
          </p:cNvPr>
          <p:cNvGrpSpPr>
            <a:grpSpLocks/>
          </p:cNvGrpSpPr>
          <p:nvPr/>
        </p:nvGrpSpPr>
        <p:grpSpPr bwMode="auto">
          <a:xfrm>
            <a:off x="869795" y="1614487"/>
            <a:ext cx="8285356" cy="3157975"/>
            <a:chOff x="488796" y="3429000"/>
            <a:chExt cx="8285356" cy="3157975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xmlns="" id="{D88CCCDC-0C7B-CB4D-A24E-177F95E09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429000"/>
              <a:ext cx="2063750" cy="395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12700" algn="ctr" eaLnBrk="1" hangingPunct="1">
                <a:lnSpc>
                  <a:spcPts val="3075"/>
                </a:lnSpc>
                <a:spcBef>
                  <a:spcPts val="150"/>
                </a:spcBef>
                <a:defRPr/>
              </a:pPr>
              <a:r>
                <a:rPr lang="es-CL" sz="2800" b="1" dirty="0">
                  <a:solidFill>
                    <a:srgbClr val="FF9300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Mezclas</a:t>
              </a: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xmlns="" id="{0D906682-DFEF-EA4F-AA96-B497E4E99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925" y="4814887"/>
              <a:ext cx="2479675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2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3075"/>
                </a:lnSpc>
                <a:spcBef>
                  <a:spcPts val="150"/>
                </a:spcBef>
                <a:buFontTx/>
                <a:buNone/>
              </a:pPr>
              <a:r>
                <a:rPr lang="es-CL" altLang="es-CL" sz="2800" b="1" dirty="0">
                  <a:solidFill>
                    <a:srgbClr val="0096FF"/>
                  </a:solidFill>
                  <a:latin typeface="Lucida Sans Unicode" panose="020B0602030504020204" pitchFamily="34" charset="0"/>
                  <a:ea typeface="Arial" charset="0"/>
                  <a:cs typeface="Lucida Sans Unicode" panose="020B0602030504020204" pitchFamily="34" charset="0"/>
                </a:rPr>
                <a:t>Homogéneas</a:t>
              </a:r>
              <a:endParaRPr lang="es-ES" altLang="es-CL" sz="2800" b="1" dirty="0">
                <a:solidFill>
                  <a:srgbClr val="0096FF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xmlns="" id="{9F24D8F1-5F24-254E-B674-13965ABBE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4814887"/>
              <a:ext cx="2849563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2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3075"/>
                </a:lnSpc>
                <a:spcBef>
                  <a:spcPts val="150"/>
                </a:spcBef>
                <a:buFontTx/>
                <a:buNone/>
              </a:pPr>
              <a:r>
                <a:rPr lang="es-CL" altLang="es-CL" sz="2800" b="1" dirty="0">
                  <a:solidFill>
                    <a:srgbClr val="942093"/>
                  </a:solidFill>
                  <a:latin typeface="Lucida Sans Unicode" panose="020B0602030504020204" pitchFamily="34" charset="0"/>
                  <a:ea typeface="Arial" charset="0"/>
                  <a:cs typeface="Lucida Sans Unicode" panose="020B0602030504020204" pitchFamily="34" charset="0"/>
                </a:rPr>
                <a:t>Heterogéneas</a:t>
              </a:r>
              <a:endParaRPr lang="es-ES" altLang="es-CL" sz="2800" b="1" dirty="0">
                <a:solidFill>
                  <a:srgbClr val="9420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endParaRPr>
            </a:p>
          </p:txBody>
        </p:sp>
        <p:grpSp>
          <p:nvGrpSpPr>
            <p:cNvPr id="12" name="6 Grupo">
              <a:extLst>
                <a:ext uri="{FF2B5EF4-FFF2-40B4-BE49-F238E27FC236}">
                  <a16:creationId xmlns:a16="http://schemas.microsoft.com/office/drawing/2014/main" xmlns="" id="{2C3D4582-9702-5942-A271-BAFC41FEB1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3900487"/>
              <a:ext cx="4267200" cy="762000"/>
              <a:chOff x="2438400" y="3505200"/>
              <a:chExt cx="4267200" cy="762000"/>
            </a:xfrm>
          </p:grpSpPr>
          <p:cxnSp>
            <p:nvCxnSpPr>
              <p:cNvPr id="15" name="27 Conector recto">
                <a:extLst>
                  <a:ext uri="{FF2B5EF4-FFF2-40B4-BE49-F238E27FC236}">
                    <a16:creationId xmlns:a16="http://schemas.microsoft.com/office/drawing/2014/main" xmlns="" id="{1EBDBC72-0E11-6D47-927F-4AF9F38C6B29}"/>
                  </a:ext>
                </a:extLst>
              </p:cNvPr>
              <p:cNvCxnSpPr/>
              <p:nvPr/>
            </p:nvCxnSpPr>
            <p:spPr>
              <a:xfrm>
                <a:off x="4572000" y="3505201"/>
                <a:ext cx="0" cy="38100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28 Conector recto">
                <a:extLst>
                  <a:ext uri="{FF2B5EF4-FFF2-40B4-BE49-F238E27FC236}">
                    <a16:creationId xmlns:a16="http://schemas.microsoft.com/office/drawing/2014/main" xmlns="" id="{71386D08-3116-5B40-A4BD-9D1C5746DD13}"/>
                  </a:ext>
                </a:extLst>
              </p:cNvPr>
              <p:cNvCxnSpPr/>
              <p:nvPr/>
            </p:nvCxnSpPr>
            <p:spPr>
              <a:xfrm>
                <a:off x="2438400" y="3886201"/>
                <a:ext cx="4267200" cy="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29 Conector recto">
                <a:extLst>
                  <a:ext uri="{FF2B5EF4-FFF2-40B4-BE49-F238E27FC236}">
                    <a16:creationId xmlns:a16="http://schemas.microsoft.com/office/drawing/2014/main" xmlns="" id="{A5DD07DD-5B1B-6947-93AA-64A5D80B2492}"/>
                  </a:ext>
                </a:extLst>
              </p:cNvPr>
              <p:cNvCxnSpPr/>
              <p:nvPr/>
            </p:nvCxnSpPr>
            <p:spPr>
              <a:xfrm>
                <a:off x="6705600" y="3886201"/>
                <a:ext cx="0" cy="38100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30 Conector recto">
                <a:extLst>
                  <a:ext uri="{FF2B5EF4-FFF2-40B4-BE49-F238E27FC236}">
                    <a16:creationId xmlns:a16="http://schemas.microsoft.com/office/drawing/2014/main" xmlns="" id="{D6A8EA72-F41D-C745-8E4E-A5BAFAC6E6B1}"/>
                  </a:ext>
                </a:extLst>
              </p:cNvPr>
              <p:cNvCxnSpPr/>
              <p:nvPr/>
            </p:nvCxnSpPr>
            <p:spPr>
              <a:xfrm>
                <a:off x="2438400" y="3886201"/>
                <a:ext cx="0" cy="38100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25 CuadroTexto">
              <a:extLst>
                <a:ext uri="{FF2B5EF4-FFF2-40B4-BE49-F238E27FC236}">
                  <a16:creationId xmlns:a16="http://schemas.microsoft.com/office/drawing/2014/main" xmlns="" id="{31B82CAA-D76E-4B45-B2E5-F8ABC029CB95}"/>
                </a:ext>
              </a:extLst>
            </p:cNvPr>
            <p:cNvSpPr txBox="1"/>
            <p:nvPr/>
          </p:nvSpPr>
          <p:spPr>
            <a:xfrm>
              <a:off x="4953000" y="5210175"/>
              <a:ext cx="3821152" cy="1376800"/>
            </a:xfrm>
            <a:prstGeom prst="roundRect">
              <a:avLst/>
            </a:prstGeom>
            <a:solidFill>
              <a:srgbClr val="94209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 eaLnBrk="1" hangingPunct="1">
                <a:defRPr/>
              </a:pPr>
              <a:r>
                <a:rPr lang="es-CL" dirty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Formada por 2 o más sustancias en que c/u conserva su apariencia y se distinguen a simple vista</a:t>
              </a:r>
            </a:p>
          </p:txBody>
        </p:sp>
        <p:sp>
          <p:nvSpPr>
            <p:cNvPr id="14" name="26 CuadroTexto">
              <a:extLst>
                <a:ext uri="{FF2B5EF4-FFF2-40B4-BE49-F238E27FC236}">
                  <a16:creationId xmlns:a16="http://schemas.microsoft.com/office/drawing/2014/main" xmlns="" id="{C270AE07-5038-9B49-983A-AB2FE8E33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796" y="5363526"/>
              <a:ext cx="3702204" cy="1021556"/>
            </a:xfrm>
            <a:prstGeom prst="roundRect">
              <a:avLst>
                <a:gd name="adj" fmla="val 16667"/>
              </a:avLst>
            </a:prstGeom>
            <a:solidFill>
              <a:srgbClr val="0096FF"/>
            </a:solidFill>
            <a:ln w="28575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es-CL" altLang="es-CL" sz="1800" dirty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Formada por 2 o más sustancias con apariencia física uniforme</a:t>
              </a:r>
            </a:p>
          </p:txBody>
        </p:sp>
      </p:grpSp>
      <p:grpSp>
        <p:nvGrpSpPr>
          <p:cNvPr id="20" name="31 Grupo">
            <a:extLst>
              <a:ext uri="{FF2B5EF4-FFF2-40B4-BE49-F238E27FC236}">
                <a16:creationId xmlns:a16="http://schemas.microsoft.com/office/drawing/2014/main" xmlns="" id="{8DF259CB-C2DE-4A4E-9C04-5D1392800BA5}"/>
              </a:ext>
            </a:extLst>
          </p:cNvPr>
          <p:cNvGrpSpPr>
            <a:grpSpLocks/>
          </p:cNvGrpSpPr>
          <p:nvPr/>
        </p:nvGrpSpPr>
        <p:grpSpPr bwMode="auto">
          <a:xfrm>
            <a:off x="4220368" y="4620623"/>
            <a:ext cx="1465262" cy="649287"/>
            <a:chOff x="3838575" y="4364038"/>
            <a:chExt cx="1465262" cy="649287"/>
          </a:xfrm>
          <a:solidFill>
            <a:srgbClr val="008F00"/>
          </a:solidFill>
        </p:grpSpPr>
        <p:sp>
          <p:nvSpPr>
            <p:cNvPr id="21" name="object 31">
              <a:extLst>
                <a:ext uri="{FF2B5EF4-FFF2-40B4-BE49-F238E27FC236}">
                  <a16:creationId xmlns:a16="http://schemas.microsoft.com/office/drawing/2014/main" xmlns="" id="{B1BD14B9-EB76-7C46-8947-72C4C527E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364038"/>
              <a:ext cx="793750" cy="649287"/>
            </a:xfrm>
            <a:custGeom>
              <a:avLst/>
              <a:gdLst>
                <a:gd name="T0" fmla="*/ 441688 w 795020"/>
                <a:gd name="T1" fmla="*/ 203678 h 649185"/>
                <a:gd name="T2" fmla="*/ 590259 w 795020"/>
                <a:gd name="T3" fmla="*/ 203678 h 649185"/>
                <a:gd name="T4" fmla="*/ 269132 w 795020"/>
                <a:gd name="T5" fmla="*/ 0 h 649185"/>
                <a:gd name="T6" fmla="*/ 0 w 795020"/>
                <a:gd name="T7" fmla="*/ 203678 h 649185"/>
                <a:gd name="T8" fmla="*/ 148695 w 795020"/>
                <a:gd name="T9" fmla="*/ 203678 h 649185"/>
                <a:gd name="T10" fmla="*/ 163258 w 795020"/>
                <a:gd name="T11" fmla="*/ 252560 h 649185"/>
                <a:gd name="T12" fmla="*/ 180585 w 795020"/>
                <a:gd name="T13" fmla="*/ 299120 h 649185"/>
                <a:gd name="T14" fmla="*/ 200519 w 795020"/>
                <a:gd name="T15" fmla="*/ 343262 h 649185"/>
                <a:gd name="T16" fmla="*/ 222900 w 795020"/>
                <a:gd name="T17" fmla="*/ 384877 h 649185"/>
                <a:gd name="T18" fmla="*/ 247576 w 795020"/>
                <a:gd name="T19" fmla="*/ 423874 h 649185"/>
                <a:gd name="T20" fmla="*/ 274387 w 795020"/>
                <a:gd name="T21" fmla="*/ 460131 h 649185"/>
                <a:gd name="T22" fmla="*/ 303177 w 795020"/>
                <a:gd name="T23" fmla="*/ 493560 h 649185"/>
                <a:gd name="T24" fmla="*/ 333789 w 795020"/>
                <a:gd name="T25" fmla="*/ 524051 h 649185"/>
                <a:gd name="T26" fmla="*/ 366066 w 795020"/>
                <a:gd name="T27" fmla="*/ 551508 h 649185"/>
                <a:gd name="T28" fmla="*/ 399851 w 795020"/>
                <a:gd name="T29" fmla="*/ 575813 h 649185"/>
                <a:gd name="T30" fmla="*/ 434989 w 795020"/>
                <a:gd name="T31" fmla="*/ 596881 h 649185"/>
                <a:gd name="T32" fmla="*/ 471321 w 795020"/>
                <a:gd name="T33" fmla="*/ 614595 h 649185"/>
                <a:gd name="T34" fmla="*/ 508691 w 795020"/>
                <a:gd name="T35" fmla="*/ 628858 h 649185"/>
                <a:gd name="T36" fmla="*/ 546944 w 795020"/>
                <a:gd name="T37" fmla="*/ 639561 h 649185"/>
                <a:gd name="T38" fmla="*/ 585920 w 795020"/>
                <a:gd name="T39" fmla="*/ 646615 h 649185"/>
                <a:gd name="T40" fmla="*/ 625462 w 795020"/>
                <a:gd name="T41" fmla="*/ 649899 h 649185"/>
                <a:gd name="T42" fmla="*/ 665416 w 795020"/>
                <a:gd name="T43" fmla="*/ 649321 h 649185"/>
                <a:gd name="T44" fmla="*/ 705623 w 795020"/>
                <a:gd name="T45" fmla="*/ 644773 h 649185"/>
                <a:gd name="T46" fmla="*/ 745929 w 795020"/>
                <a:gd name="T47" fmla="*/ 636158 h 649185"/>
                <a:gd name="T48" fmla="*/ 786172 w 795020"/>
                <a:gd name="T49" fmla="*/ 623367 h 649185"/>
                <a:gd name="T50" fmla="*/ 762037 w 795020"/>
                <a:gd name="T51" fmla="*/ 613587 h 649185"/>
                <a:gd name="T52" fmla="*/ 738441 w 795020"/>
                <a:gd name="T53" fmla="*/ 602407 h 649185"/>
                <a:gd name="T54" fmla="*/ 715416 w 795020"/>
                <a:gd name="T55" fmla="*/ 589851 h 649185"/>
                <a:gd name="T56" fmla="*/ 692994 w 795020"/>
                <a:gd name="T57" fmla="*/ 575956 h 649185"/>
                <a:gd name="T58" fmla="*/ 671205 w 795020"/>
                <a:gd name="T59" fmla="*/ 560775 h 649185"/>
                <a:gd name="T60" fmla="*/ 650083 w 795020"/>
                <a:gd name="T61" fmla="*/ 544335 h 649185"/>
                <a:gd name="T62" fmla="*/ 629655 w 795020"/>
                <a:gd name="T63" fmla="*/ 526679 h 649185"/>
                <a:gd name="T64" fmla="*/ 609955 w 795020"/>
                <a:gd name="T65" fmla="*/ 507841 h 649185"/>
                <a:gd name="T66" fmla="*/ 591013 w 795020"/>
                <a:gd name="T67" fmla="*/ 487863 h 649185"/>
                <a:gd name="T68" fmla="*/ 572863 w 795020"/>
                <a:gd name="T69" fmla="*/ 466775 h 649185"/>
                <a:gd name="T70" fmla="*/ 555533 w 795020"/>
                <a:gd name="T71" fmla="*/ 444631 h 649185"/>
                <a:gd name="T72" fmla="*/ 539057 w 795020"/>
                <a:gd name="T73" fmla="*/ 421453 h 649185"/>
                <a:gd name="T74" fmla="*/ 523464 w 795020"/>
                <a:gd name="T75" fmla="*/ 397288 h 649185"/>
                <a:gd name="T76" fmla="*/ 508786 w 795020"/>
                <a:gd name="T77" fmla="*/ 372174 h 649185"/>
                <a:gd name="T78" fmla="*/ 495055 w 795020"/>
                <a:gd name="T79" fmla="*/ 346149 h 649185"/>
                <a:gd name="T80" fmla="*/ 482300 w 795020"/>
                <a:gd name="T81" fmla="*/ 319251 h 649185"/>
                <a:gd name="T82" fmla="*/ 470555 w 795020"/>
                <a:gd name="T83" fmla="*/ 291517 h 649185"/>
                <a:gd name="T84" fmla="*/ 459851 w 795020"/>
                <a:gd name="T85" fmla="*/ 262981 h 649185"/>
                <a:gd name="T86" fmla="*/ 450218 w 795020"/>
                <a:gd name="T87" fmla="*/ 233693 h 649185"/>
                <a:gd name="T88" fmla="*/ 441688 w 795020"/>
                <a:gd name="T89" fmla="*/ 203678 h 6491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95020"/>
                <a:gd name="T136" fmla="*/ 0 h 649185"/>
                <a:gd name="T137" fmla="*/ 795020 w 795020"/>
                <a:gd name="T138" fmla="*/ 649185 h 6491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95020" h="649185">
                  <a:moveTo>
                    <a:pt x="446659" y="203454"/>
                  </a:moveTo>
                  <a:lnTo>
                    <a:pt x="596900" y="203454"/>
                  </a:lnTo>
                  <a:lnTo>
                    <a:pt x="272161" y="0"/>
                  </a:lnTo>
                  <a:lnTo>
                    <a:pt x="0" y="203454"/>
                  </a:lnTo>
                  <a:lnTo>
                    <a:pt x="150368" y="203454"/>
                  </a:lnTo>
                  <a:lnTo>
                    <a:pt x="165095" y="252280"/>
                  </a:lnTo>
                  <a:lnTo>
                    <a:pt x="182617" y="298791"/>
                  </a:lnTo>
                  <a:lnTo>
                    <a:pt x="202775" y="342884"/>
                  </a:lnTo>
                  <a:lnTo>
                    <a:pt x="225409" y="384457"/>
                  </a:lnTo>
                  <a:lnTo>
                    <a:pt x="250362" y="423406"/>
                  </a:lnTo>
                  <a:lnTo>
                    <a:pt x="277475" y="459627"/>
                  </a:lnTo>
                  <a:lnTo>
                    <a:pt x="306589" y="493019"/>
                  </a:lnTo>
                  <a:lnTo>
                    <a:pt x="337545" y="523477"/>
                  </a:lnTo>
                  <a:lnTo>
                    <a:pt x="370186" y="550899"/>
                  </a:lnTo>
                  <a:lnTo>
                    <a:pt x="404352" y="575183"/>
                  </a:lnTo>
                  <a:lnTo>
                    <a:pt x="439884" y="596223"/>
                  </a:lnTo>
                  <a:lnTo>
                    <a:pt x="476625" y="613919"/>
                  </a:lnTo>
                  <a:lnTo>
                    <a:pt x="514416" y="628165"/>
                  </a:lnTo>
                  <a:lnTo>
                    <a:pt x="553098" y="638861"/>
                  </a:lnTo>
                  <a:lnTo>
                    <a:pt x="592512" y="645902"/>
                  </a:lnTo>
                  <a:lnTo>
                    <a:pt x="632500" y="649185"/>
                  </a:lnTo>
                  <a:lnTo>
                    <a:pt x="672904" y="648607"/>
                  </a:lnTo>
                  <a:lnTo>
                    <a:pt x="713564" y="644066"/>
                  </a:lnTo>
                  <a:lnTo>
                    <a:pt x="754322" y="635458"/>
                  </a:lnTo>
                  <a:lnTo>
                    <a:pt x="795020" y="622681"/>
                  </a:lnTo>
                  <a:lnTo>
                    <a:pt x="770612" y="612915"/>
                  </a:lnTo>
                  <a:lnTo>
                    <a:pt x="746751" y="601742"/>
                  </a:lnTo>
                  <a:lnTo>
                    <a:pt x="723467" y="589200"/>
                  </a:lnTo>
                  <a:lnTo>
                    <a:pt x="700793" y="575326"/>
                  </a:lnTo>
                  <a:lnTo>
                    <a:pt x="678759" y="560159"/>
                  </a:lnTo>
                  <a:lnTo>
                    <a:pt x="657398" y="543737"/>
                  </a:lnTo>
                  <a:lnTo>
                    <a:pt x="636741" y="526098"/>
                  </a:lnTo>
                  <a:lnTo>
                    <a:pt x="616819" y="507281"/>
                  </a:lnTo>
                  <a:lnTo>
                    <a:pt x="597665" y="487324"/>
                  </a:lnTo>
                  <a:lnTo>
                    <a:pt x="579310" y="466264"/>
                  </a:lnTo>
                  <a:lnTo>
                    <a:pt x="561785" y="444141"/>
                  </a:lnTo>
                  <a:lnTo>
                    <a:pt x="545123" y="420991"/>
                  </a:lnTo>
                  <a:lnTo>
                    <a:pt x="529355" y="396854"/>
                  </a:lnTo>
                  <a:lnTo>
                    <a:pt x="514512" y="371768"/>
                  </a:lnTo>
                  <a:lnTo>
                    <a:pt x="500626" y="345771"/>
                  </a:lnTo>
                  <a:lnTo>
                    <a:pt x="487728" y="318901"/>
                  </a:lnTo>
                  <a:lnTo>
                    <a:pt x="475851" y="291195"/>
                  </a:lnTo>
                  <a:lnTo>
                    <a:pt x="465026" y="262694"/>
                  </a:lnTo>
                  <a:lnTo>
                    <a:pt x="455285" y="233434"/>
                  </a:lnTo>
                  <a:lnTo>
                    <a:pt x="446659" y="203454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s-ES_tradnl"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2" name="object 32">
              <a:extLst>
                <a:ext uri="{FF2B5EF4-FFF2-40B4-BE49-F238E27FC236}">
                  <a16:creationId xmlns:a16="http://schemas.microsoft.com/office/drawing/2014/main" xmlns="" id="{C55FA246-4888-7346-B962-A3474AE42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7" y="4364038"/>
              <a:ext cx="819150" cy="649287"/>
            </a:xfrm>
            <a:custGeom>
              <a:avLst/>
              <a:gdLst>
                <a:gd name="T0" fmla="*/ 819912 w 819023"/>
                <a:gd name="T1" fmla="*/ 0 h 649351"/>
                <a:gd name="T2" fmla="*/ 819912 w 819023"/>
                <a:gd name="T3" fmla="*/ 126 h 649351"/>
                <a:gd name="T4" fmla="*/ 381394 w 819023"/>
                <a:gd name="T5" fmla="*/ 640411 h 649351"/>
                <a:gd name="T6" fmla="*/ 422278 w 819023"/>
                <a:gd name="T7" fmla="*/ 630046 h 649351"/>
                <a:gd name="T8" fmla="*/ 461943 w 819023"/>
                <a:gd name="T9" fmla="*/ 615821 h 649351"/>
                <a:gd name="T10" fmla="*/ 500240 w 819023"/>
                <a:gd name="T11" fmla="*/ 597911 h 649351"/>
                <a:gd name="T12" fmla="*/ 537042 w 819023"/>
                <a:gd name="T13" fmla="*/ 576476 h 649351"/>
                <a:gd name="T14" fmla="*/ 572220 w 819023"/>
                <a:gd name="T15" fmla="*/ 551690 h 649351"/>
                <a:gd name="T16" fmla="*/ 605629 w 819023"/>
                <a:gd name="T17" fmla="*/ 523706 h 649351"/>
                <a:gd name="T18" fmla="*/ 637140 w 819023"/>
                <a:gd name="T19" fmla="*/ 492704 h 649351"/>
                <a:gd name="T20" fmla="*/ 666613 w 819023"/>
                <a:gd name="T21" fmla="*/ 458853 h 649351"/>
                <a:gd name="T22" fmla="*/ 693927 w 819023"/>
                <a:gd name="T23" fmla="*/ 422305 h 649351"/>
                <a:gd name="T24" fmla="*/ 718927 w 819023"/>
                <a:gd name="T25" fmla="*/ 383241 h 649351"/>
                <a:gd name="T26" fmla="*/ 741499 w 819023"/>
                <a:gd name="T27" fmla="*/ 341821 h 649351"/>
                <a:gd name="T28" fmla="*/ 761494 w 819023"/>
                <a:gd name="T29" fmla="*/ 298220 h 649351"/>
                <a:gd name="T30" fmla="*/ 778785 w 819023"/>
                <a:gd name="T31" fmla="*/ 252590 h 649351"/>
                <a:gd name="T32" fmla="*/ 793231 w 819023"/>
                <a:gd name="T33" fmla="*/ 205113 h 649351"/>
                <a:gd name="T34" fmla="*/ 804704 w 819023"/>
                <a:gd name="T35" fmla="*/ 155948 h 649351"/>
                <a:gd name="T36" fmla="*/ 813062 w 819023"/>
                <a:gd name="T37" fmla="*/ 105263 h 649351"/>
                <a:gd name="T38" fmla="*/ 818178 w 819023"/>
                <a:gd name="T39" fmla="*/ 53224 h 649351"/>
                <a:gd name="T40" fmla="*/ 819907 w 819023"/>
                <a:gd name="T41" fmla="*/ 127 h 649351"/>
                <a:gd name="T42" fmla="*/ 523299 w 819023"/>
                <a:gd name="T43" fmla="*/ 126 h 649351"/>
                <a:gd name="T44" fmla="*/ 521565 w 819023"/>
                <a:gd name="T45" fmla="*/ 53333 h 649351"/>
                <a:gd name="T46" fmla="*/ 516449 w 819023"/>
                <a:gd name="T47" fmla="*/ 105355 h 649351"/>
                <a:gd name="T48" fmla="*/ 508091 w 819023"/>
                <a:gd name="T49" fmla="*/ 156026 h 649351"/>
                <a:gd name="T50" fmla="*/ 496619 w 819023"/>
                <a:gd name="T51" fmla="*/ 205178 h 649351"/>
                <a:gd name="T52" fmla="*/ 482174 w 819023"/>
                <a:gd name="T53" fmla="*/ 252644 h 649351"/>
                <a:gd name="T54" fmla="*/ 464884 w 819023"/>
                <a:gd name="T55" fmla="*/ 298264 h 649351"/>
                <a:gd name="T56" fmla="*/ 444891 w 819023"/>
                <a:gd name="T57" fmla="*/ 341856 h 649351"/>
                <a:gd name="T58" fmla="*/ 422322 w 819023"/>
                <a:gd name="T59" fmla="*/ 383268 h 649351"/>
                <a:gd name="T60" fmla="*/ 397326 w 819023"/>
                <a:gd name="T61" fmla="*/ 422326 h 649351"/>
                <a:gd name="T62" fmla="*/ 370016 w 819023"/>
                <a:gd name="T63" fmla="*/ 458869 h 649351"/>
                <a:gd name="T64" fmla="*/ 340548 w 819023"/>
                <a:gd name="T65" fmla="*/ 492716 h 649351"/>
                <a:gd name="T66" fmla="*/ 309043 w 819023"/>
                <a:gd name="T67" fmla="*/ 523714 h 649351"/>
                <a:gd name="T68" fmla="*/ 275642 w 819023"/>
                <a:gd name="T69" fmla="*/ 551695 h 649351"/>
                <a:gd name="T70" fmla="*/ 240473 w 819023"/>
                <a:gd name="T71" fmla="*/ 576480 h 649351"/>
                <a:gd name="T72" fmla="*/ 203683 w 819023"/>
                <a:gd name="T73" fmla="*/ 597913 h 649351"/>
                <a:gd name="T74" fmla="*/ 165395 w 819023"/>
                <a:gd name="T75" fmla="*/ 615822 h 649351"/>
                <a:gd name="T76" fmla="*/ 125743 w 819023"/>
                <a:gd name="T77" fmla="*/ 630046 h 649351"/>
                <a:gd name="T78" fmla="*/ 84874 w 819023"/>
                <a:gd name="T79" fmla="*/ 640411 h 649351"/>
                <a:gd name="T80" fmla="*/ 42917 w 819023"/>
                <a:gd name="T81" fmla="*/ 646750 h 649351"/>
                <a:gd name="T82" fmla="*/ 0 w 819023"/>
                <a:gd name="T83" fmla="*/ 648903 h 649351"/>
                <a:gd name="T84" fmla="*/ 296485 w 819023"/>
                <a:gd name="T85" fmla="*/ 648903 h 649351"/>
                <a:gd name="T86" fmla="*/ 339421 w 819023"/>
                <a:gd name="T87" fmla="*/ 646750 h 649351"/>
                <a:gd name="T88" fmla="*/ 381394 w 819023"/>
                <a:gd name="T89" fmla="*/ 640411 h 64935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19023"/>
                <a:gd name="T136" fmla="*/ 0 h 649351"/>
                <a:gd name="T137" fmla="*/ 819023 w 819023"/>
                <a:gd name="T138" fmla="*/ 649351 h 64935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19023" h="649351">
                  <a:moveTo>
                    <a:pt x="819023" y="0"/>
                  </a:moveTo>
                  <a:lnTo>
                    <a:pt x="819023" y="126"/>
                  </a:lnTo>
                </a:path>
                <a:path w="819023" h="649351">
                  <a:moveTo>
                    <a:pt x="380981" y="640852"/>
                  </a:moveTo>
                  <a:lnTo>
                    <a:pt x="421823" y="630480"/>
                  </a:lnTo>
                  <a:lnTo>
                    <a:pt x="461439" y="616248"/>
                  </a:lnTo>
                  <a:lnTo>
                    <a:pt x="499697" y="598324"/>
                  </a:lnTo>
                  <a:lnTo>
                    <a:pt x="536461" y="576875"/>
                  </a:lnTo>
                  <a:lnTo>
                    <a:pt x="571597" y="552068"/>
                  </a:lnTo>
                  <a:lnTo>
                    <a:pt x="604971" y="524070"/>
                  </a:lnTo>
                  <a:lnTo>
                    <a:pt x="636447" y="493047"/>
                  </a:lnTo>
                  <a:lnTo>
                    <a:pt x="665892" y="459168"/>
                  </a:lnTo>
                  <a:lnTo>
                    <a:pt x="693171" y="422599"/>
                  </a:lnTo>
                  <a:lnTo>
                    <a:pt x="718150" y="383507"/>
                  </a:lnTo>
                  <a:lnTo>
                    <a:pt x="740694" y="342059"/>
                  </a:lnTo>
                  <a:lnTo>
                    <a:pt x="760668" y="298423"/>
                  </a:lnTo>
                  <a:lnTo>
                    <a:pt x="777938" y="252765"/>
                  </a:lnTo>
                  <a:lnTo>
                    <a:pt x="792370" y="205253"/>
                  </a:lnTo>
                  <a:lnTo>
                    <a:pt x="803829" y="156053"/>
                  </a:lnTo>
                  <a:lnTo>
                    <a:pt x="812180" y="105333"/>
                  </a:lnTo>
                  <a:lnTo>
                    <a:pt x="817289" y="53259"/>
                  </a:lnTo>
                  <a:lnTo>
                    <a:pt x="819018" y="127"/>
                  </a:lnTo>
                  <a:lnTo>
                    <a:pt x="522732" y="126"/>
                  </a:lnTo>
                  <a:lnTo>
                    <a:pt x="520998" y="53368"/>
                  </a:lnTo>
                  <a:lnTo>
                    <a:pt x="515889" y="105425"/>
                  </a:lnTo>
                  <a:lnTo>
                    <a:pt x="507538" y="156131"/>
                  </a:lnTo>
                  <a:lnTo>
                    <a:pt x="496080" y="205318"/>
                  </a:lnTo>
                  <a:lnTo>
                    <a:pt x="481649" y="252819"/>
                  </a:lnTo>
                  <a:lnTo>
                    <a:pt x="464380" y="298467"/>
                  </a:lnTo>
                  <a:lnTo>
                    <a:pt x="444408" y="342094"/>
                  </a:lnTo>
                  <a:lnTo>
                    <a:pt x="421867" y="383534"/>
                  </a:lnTo>
                  <a:lnTo>
                    <a:pt x="396892" y="422620"/>
                  </a:lnTo>
                  <a:lnTo>
                    <a:pt x="369617" y="459184"/>
                  </a:lnTo>
                  <a:lnTo>
                    <a:pt x="340177" y="493059"/>
                  </a:lnTo>
                  <a:lnTo>
                    <a:pt x="308707" y="524078"/>
                  </a:lnTo>
                  <a:lnTo>
                    <a:pt x="275341" y="552073"/>
                  </a:lnTo>
                  <a:lnTo>
                    <a:pt x="240214" y="576879"/>
                  </a:lnTo>
                  <a:lnTo>
                    <a:pt x="203459" y="598326"/>
                  </a:lnTo>
                  <a:lnTo>
                    <a:pt x="165213" y="616249"/>
                  </a:lnTo>
                  <a:lnTo>
                    <a:pt x="125610" y="630480"/>
                  </a:lnTo>
                  <a:lnTo>
                    <a:pt x="84783" y="640852"/>
                  </a:lnTo>
                  <a:lnTo>
                    <a:pt x="42868" y="647198"/>
                  </a:lnTo>
                  <a:lnTo>
                    <a:pt x="0" y="649351"/>
                  </a:lnTo>
                  <a:lnTo>
                    <a:pt x="296163" y="649351"/>
                  </a:lnTo>
                  <a:lnTo>
                    <a:pt x="339050" y="647198"/>
                  </a:lnTo>
                  <a:lnTo>
                    <a:pt x="380981" y="64085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s-ES_tradnl"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3" name="object 33">
              <a:extLst>
                <a:ext uri="{FF2B5EF4-FFF2-40B4-BE49-F238E27FC236}">
                  <a16:creationId xmlns:a16="http://schemas.microsoft.com/office/drawing/2014/main" xmlns="" id="{99ECF770-D684-F24B-9DA4-B560829BE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364038"/>
              <a:ext cx="1465262" cy="649287"/>
            </a:xfrm>
            <a:custGeom>
              <a:avLst/>
              <a:gdLst>
                <a:gd name="T0" fmla="*/ 687507 w 1465961"/>
                <a:gd name="T1" fmla="*/ 646750 h 649351"/>
                <a:gd name="T2" fmla="*/ 769973 w 1465961"/>
                <a:gd name="T3" fmla="*/ 630046 h 649351"/>
                <a:gd name="T4" fmla="*/ 847562 w 1465961"/>
                <a:gd name="T5" fmla="*/ 597913 h 649351"/>
                <a:gd name="T6" fmla="*/ 919204 w 1465961"/>
                <a:gd name="T7" fmla="*/ 551695 h 649351"/>
                <a:gd name="T8" fmla="*/ 983825 w 1465961"/>
                <a:gd name="T9" fmla="*/ 492716 h 649351"/>
                <a:gd name="T10" fmla="*/ 1040351 w 1465961"/>
                <a:gd name="T11" fmla="*/ 422326 h 649351"/>
                <a:gd name="T12" fmla="*/ 1087709 w 1465961"/>
                <a:gd name="T13" fmla="*/ 341856 h 649351"/>
                <a:gd name="T14" fmla="*/ 1124825 w 1465961"/>
                <a:gd name="T15" fmla="*/ 252644 h 649351"/>
                <a:gd name="T16" fmla="*/ 1150629 w 1465961"/>
                <a:gd name="T17" fmla="*/ 156026 h 649351"/>
                <a:gd name="T18" fmla="*/ 1164044 w 1465961"/>
                <a:gd name="T19" fmla="*/ 53333 h 649351"/>
                <a:gd name="T20" fmla="*/ 1461075 w 1465961"/>
                <a:gd name="T21" fmla="*/ 126 h 649351"/>
                <a:gd name="T22" fmla="*/ 1454255 w 1465961"/>
                <a:gd name="T23" fmla="*/ 105263 h 649351"/>
                <a:gd name="T24" fmla="*/ 1434511 w 1465961"/>
                <a:gd name="T25" fmla="*/ 205113 h 649351"/>
                <a:gd name="T26" fmla="*/ 1402914 w 1465961"/>
                <a:gd name="T27" fmla="*/ 298220 h 649351"/>
                <a:gd name="T28" fmla="*/ 1360538 w 1465961"/>
                <a:gd name="T29" fmla="*/ 383241 h 649351"/>
                <a:gd name="T30" fmla="*/ 1308455 w 1465961"/>
                <a:gd name="T31" fmla="*/ 458853 h 649351"/>
                <a:gd name="T32" fmla="*/ 1247737 w 1465961"/>
                <a:gd name="T33" fmla="*/ 523706 h 649351"/>
                <a:gd name="T34" fmla="*/ 1179455 w 1465961"/>
                <a:gd name="T35" fmla="*/ 576476 h 649351"/>
                <a:gd name="T36" fmla="*/ 1104684 w 1465961"/>
                <a:gd name="T37" fmla="*/ 615821 h 649351"/>
                <a:gd name="T38" fmla="*/ 1024492 w 1465961"/>
                <a:gd name="T39" fmla="*/ 640411 h 649351"/>
                <a:gd name="T40" fmla="*/ 939958 w 1465961"/>
                <a:gd name="T41" fmla="*/ 648903 h 649351"/>
                <a:gd name="T42" fmla="*/ 611246 w 1465961"/>
                <a:gd name="T43" fmla="*/ 647566 h 649351"/>
                <a:gd name="T44" fmla="*/ 545631 w 1465961"/>
                <a:gd name="T45" fmla="*/ 637094 h 649351"/>
                <a:gd name="T46" fmla="*/ 482474 w 1465961"/>
                <a:gd name="T47" fmla="*/ 616687 h 649351"/>
                <a:gd name="T48" fmla="*/ 422396 w 1465961"/>
                <a:gd name="T49" fmla="*/ 586905 h 649351"/>
                <a:gd name="T50" fmla="*/ 366020 w 1465961"/>
                <a:gd name="T51" fmla="*/ 548308 h 649351"/>
                <a:gd name="T52" fmla="*/ 313967 w 1465961"/>
                <a:gd name="T53" fmla="*/ 501452 h 649351"/>
                <a:gd name="T54" fmla="*/ 266857 w 1465961"/>
                <a:gd name="T55" fmla="*/ 446901 h 649351"/>
                <a:gd name="T56" fmla="*/ 225308 w 1465961"/>
                <a:gd name="T57" fmla="*/ 385212 h 649351"/>
                <a:gd name="T58" fmla="*/ 189948 w 1465961"/>
                <a:gd name="T59" fmla="*/ 316948 h 649351"/>
                <a:gd name="T60" fmla="*/ 161397 w 1465961"/>
                <a:gd name="T61" fmla="*/ 242663 h 649351"/>
                <a:gd name="T62" fmla="*/ 0 w 1465961"/>
                <a:gd name="T63" fmla="*/ 203441 h 649351"/>
                <a:gd name="T64" fmla="*/ 594911 w 1465961"/>
                <a:gd name="T65" fmla="*/ 203441 h 649351"/>
                <a:gd name="T66" fmla="*/ 453767 w 1465961"/>
                <a:gd name="T67" fmla="*/ 233400 h 649351"/>
                <a:gd name="T68" fmla="*/ 474265 w 1465961"/>
                <a:gd name="T69" fmla="*/ 291119 h 649351"/>
                <a:gd name="T70" fmla="*/ 498958 w 1465961"/>
                <a:gd name="T71" fmla="*/ 345660 h 649351"/>
                <a:gd name="T72" fmla="*/ 527591 w 1465961"/>
                <a:gd name="T73" fmla="*/ 396708 h 649351"/>
                <a:gd name="T74" fmla="*/ 559913 w 1465961"/>
                <a:gd name="T75" fmla="*/ 443960 h 649351"/>
                <a:gd name="T76" fmla="*/ 595673 w 1465961"/>
                <a:gd name="T77" fmla="*/ 487115 h 649351"/>
                <a:gd name="T78" fmla="*/ 634619 w 1465961"/>
                <a:gd name="T79" fmla="*/ 525861 h 649351"/>
                <a:gd name="T80" fmla="*/ 676497 w 1465961"/>
                <a:gd name="T81" fmla="*/ 559901 h 649351"/>
                <a:gd name="T82" fmla="*/ 721056 w 1465961"/>
                <a:gd name="T83" fmla="*/ 588921 h 649351"/>
                <a:gd name="T84" fmla="*/ 768044 w 1465961"/>
                <a:gd name="T85" fmla="*/ 612622 h 64935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65961"/>
                <a:gd name="T130" fmla="*/ 0 h 649351"/>
                <a:gd name="T131" fmla="*/ 1465961 w 1465961"/>
                <a:gd name="T132" fmla="*/ 649351 h 64935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65961" h="649351">
                  <a:moveTo>
                    <a:pt x="646938" y="649351"/>
                  </a:moveTo>
                  <a:lnTo>
                    <a:pt x="689806" y="647198"/>
                  </a:lnTo>
                  <a:lnTo>
                    <a:pt x="731721" y="640852"/>
                  </a:lnTo>
                  <a:lnTo>
                    <a:pt x="772548" y="630480"/>
                  </a:lnTo>
                  <a:lnTo>
                    <a:pt x="812151" y="616249"/>
                  </a:lnTo>
                  <a:lnTo>
                    <a:pt x="850397" y="598326"/>
                  </a:lnTo>
                  <a:lnTo>
                    <a:pt x="887152" y="576879"/>
                  </a:lnTo>
                  <a:lnTo>
                    <a:pt x="922279" y="552073"/>
                  </a:lnTo>
                  <a:lnTo>
                    <a:pt x="955645" y="524078"/>
                  </a:lnTo>
                  <a:lnTo>
                    <a:pt x="987115" y="493059"/>
                  </a:lnTo>
                  <a:lnTo>
                    <a:pt x="1016555" y="459184"/>
                  </a:lnTo>
                  <a:lnTo>
                    <a:pt x="1043830" y="422620"/>
                  </a:lnTo>
                  <a:lnTo>
                    <a:pt x="1068805" y="383534"/>
                  </a:lnTo>
                  <a:lnTo>
                    <a:pt x="1091346" y="342094"/>
                  </a:lnTo>
                  <a:lnTo>
                    <a:pt x="1111318" y="298467"/>
                  </a:lnTo>
                  <a:lnTo>
                    <a:pt x="1128587" y="252819"/>
                  </a:lnTo>
                  <a:lnTo>
                    <a:pt x="1143018" y="205318"/>
                  </a:lnTo>
                  <a:lnTo>
                    <a:pt x="1154476" y="156131"/>
                  </a:lnTo>
                  <a:lnTo>
                    <a:pt x="1162827" y="105425"/>
                  </a:lnTo>
                  <a:lnTo>
                    <a:pt x="1167936" y="53368"/>
                  </a:lnTo>
                  <a:lnTo>
                    <a:pt x="1169670" y="126"/>
                  </a:lnTo>
                  <a:lnTo>
                    <a:pt x="1465961" y="126"/>
                  </a:lnTo>
                  <a:lnTo>
                    <a:pt x="1464227" y="53259"/>
                  </a:lnTo>
                  <a:lnTo>
                    <a:pt x="1459118" y="105333"/>
                  </a:lnTo>
                  <a:lnTo>
                    <a:pt x="1450767" y="156053"/>
                  </a:lnTo>
                  <a:lnTo>
                    <a:pt x="1439308" y="205253"/>
                  </a:lnTo>
                  <a:lnTo>
                    <a:pt x="1424876" y="252765"/>
                  </a:lnTo>
                  <a:lnTo>
                    <a:pt x="1407606" y="298423"/>
                  </a:lnTo>
                  <a:lnTo>
                    <a:pt x="1387632" y="342059"/>
                  </a:lnTo>
                  <a:lnTo>
                    <a:pt x="1365088" y="383507"/>
                  </a:lnTo>
                  <a:lnTo>
                    <a:pt x="1340109" y="422599"/>
                  </a:lnTo>
                  <a:lnTo>
                    <a:pt x="1312830" y="459168"/>
                  </a:lnTo>
                  <a:lnTo>
                    <a:pt x="1283385" y="493047"/>
                  </a:lnTo>
                  <a:lnTo>
                    <a:pt x="1251909" y="524070"/>
                  </a:lnTo>
                  <a:lnTo>
                    <a:pt x="1218535" y="552068"/>
                  </a:lnTo>
                  <a:lnTo>
                    <a:pt x="1183399" y="576875"/>
                  </a:lnTo>
                  <a:lnTo>
                    <a:pt x="1146635" y="598324"/>
                  </a:lnTo>
                  <a:lnTo>
                    <a:pt x="1108377" y="616248"/>
                  </a:lnTo>
                  <a:lnTo>
                    <a:pt x="1068761" y="630480"/>
                  </a:lnTo>
                  <a:lnTo>
                    <a:pt x="1027919" y="640852"/>
                  </a:lnTo>
                  <a:lnTo>
                    <a:pt x="985988" y="647198"/>
                  </a:lnTo>
                  <a:lnTo>
                    <a:pt x="943101" y="649351"/>
                  </a:lnTo>
                  <a:lnTo>
                    <a:pt x="646938" y="649351"/>
                  </a:lnTo>
                  <a:lnTo>
                    <a:pt x="613290" y="648014"/>
                  </a:lnTo>
                  <a:lnTo>
                    <a:pt x="580103" y="644053"/>
                  </a:lnTo>
                  <a:lnTo>
                    <a:pt x="547456" y="637535"/>
                  </a:lnTo>
                  <a:lnTo>
                    <a:pt x="515424" y="628533"/>
                  </a:lnTo>
                  <a:lnTo>
                    <a:pt x="484088" y="617114"/>
                  </a:lnTo>
                  <a:lnTo>
                    <a:pt x="453524" y="603350"/>
                  </a:lnTo>
                  <a:lnTo>
                    <a:pt x="423810" y="587311"/>
                  </a:lnTo>
                  <a:lnTo>
                    <a:pt x="395024" y="569066"/>
                  </a:lnTo>
                  <a:lnTo>
                    <a:pt x="367245" y="548686"/>
                  </a:lnTo>
                  <a:lnTo>
                    <a:pt x="340550" y="526240"/>
                  </a:lnTo>
                  <a:lnTo>
                    <a:pt x="315017" y="501798"/>
                  </a:lnTo>
                  <a:lnTo>
                    <a:pt x="290724" y="475432"/>
                  </a:lnTo>
                  <a:lnTo>
                    <a:pt x="267749" y="447209"/>
                  </a:lnTo>
                  <a:lnTo>
                    <a:pt x="246169" y="417201"/>
                  </a:lnTo>
                  <a:lnTo>
                    <a:pt x="226063" y="385478"/>
                  </a:lnTo>
                  <a:lnTo>
                    <a:pt x="207509" y="352110"/>
                  </a:lnTo>
                  <a:lnTo>
                    <a:pt x="190585" y="317165"/>
                  </a:lnTo>
                  <a:lnTo>
                    <a:pt x="175368" y="280716"/>
                  </a:lnTo>
                  <a:lnTo>
                    <a:pt x="161936" y="242831"/>
                  </a:lnTo>
                  <a:lnTo>
                    <a:pt x="150368" y="203581"/>
                  </a:lnTo>
                  <a:lnTo>
                    <a:pt x="0" y="203581"/>
                  </a:lnTo>
                  <a:lnTo>
                    <a:pt x="272161" y="126"/>
                  </a:lnTo>
                  <a:lnTo>
                    <a:pt x="596900" y="203581"/>
                  </a:lnTo>
                  <a:lnTo>
                    <a:pt x="446659" y="203581"/>
                  </a:lnTo>
                  <a:lnTo>
                    <a:pt x="455285" y="233561"/>
                  </a:lnTo>
                  <a:lnTo>
                    <a:pt x="465026" y="262821"/>
                  </a:lnTo>
                  <a:lnTo>
                    <a:pt x="475851" y="291322"/>
                  </a:lnTo>
                  <a:lnTo>
                    <a:pt x="487728" y="319028"/>
                  </a:lnTo>
                  <a:lnTo>
                    <a:pt x="500626" y="345898"/>
                  </a:lnTo>
                  <a:lnTo>
                    <a:pt x="514512" y="371895"/>
                  </a:lnTo>
                  <a:lnTo>
                    <a:pt x="529355" y="396981"/>
                  </a:lnTo>
                  <a:lnTo>
                    <a:pt x="545123" y="421118"/>
                  </a:lnTo>
                  <a:lnTo>
                    <a:pt x="561785" y="444268"/>
                  </a:lnTo>
                  <a:lnTo>
                    <a:pt x="579310" y="466391"/>
                  </a:lnTo>
                  <a:lnTo>
                    <a:pt x="597665" y="487451"/>
                  </a:lnTo>
                  <a:lnTo>
                    <a:pt x="616819" y="507408"/>
                  </a:lnTo>
                  <a:lnTo>
                    <a:pt x="636741" y="526225"/>
                  </a:lnTo>
                  <a:lnTo>
                    <a:pt x="657398" y="543864"/>
                  </a:lnTo>
                  <a:lnTo>
                    <a:pt x="678759" y="560286"/>
                  </a:lnTo>
                  <a:lnTo>
                    <a:pt x="700793" y="575453"/>
                  </a:lnTo>
                  <a:lnTo>
                    <a:pt x="723467" y="589327"/>
                  </a:lnTo>
                  <a:lnTo>
                    <a:pt x="746751" y="601869"/>
                  </a:lnTo>
                  <a:lnTo>
                    <a:pt x="770612" y="613042"/>
                  </a:lnTo>
                  <a:lnTo>
                    <a:pt x="795020" y="622807"/>
                  </a:lnTo>
                </a:path>
              </a:pathLst>
            </a:custGeom>
            <a:grpFill/>
            <a:ln w="19050">
              <a:solidFill>
                <a:srgbClr val="008000"/>
              </a:solidFill>
              <a:round/>
              <a:headEnd/>
              <a:tailEnd/>
            </a:ln>
            <a:extLst/>
          </p:spPr>
          <p:txBody>
            <a:bodyPr lIns="0" tIns="0" rIns="0" bIns="0"/>
            <a:lstStyle/>
            <a:p>
              <a:endParaRPr lang="es-ES_tradnl"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pic>
        <p:nvPicPr>
          <p:cNvPr id="24" name="Picture 37" descr="http://lalechera12.files.wordpress.com/2011/04/botellitas-de-leche.jpg">
            <a:extLst>
              <a:ext uri="{FF2B5EF4-FFF2-40B4-BE49-F238E27FC236}">
                <a16:creationId xmlns:a16="http://schemas.microsoft.com/office/drawing/2014/main" xmlns="" id="{52EF25FD-BC9A-F64C-8456-C693C127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07" y="4886004"/>
            <a:ext cx="1741487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9" descr="http://www.differencebetween.info/sites/default/files/images/2/heterogeneous_mixture.jpg">
            <a:extLst>
              <a:ext uri="{FF2B5EF4-FFF2-40B4-BE49-F238E27FC236}">
                <a16:creationId xmlns:a16="http://schemas.microsoft.com/office/drawing/2014/main" xmlns="" id="{832CFC23-0FB6-0449-8976-96204F1CC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742" y="4905164"/>
            <a:ext cx="14382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96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48D95A54-E7D1-834C-A0F3-D2BF5CC3A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" b="5202"/>
          <a:stretch>
            <a:fillRect/>
          </a:stretch>
        </p:blipFill>
        <p:spPr bwMode="auto">
          <a:xfrm>
            <a:off x="228600" y="304800"/>
            <a:ext cx="8459788" cy="572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64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11 CuadroTexto">
            <a:extLst>
              <a:ext uri="{FF2B5EF4-FFF2-40B4-BE49-F238E27FC236}">
                <a16:creationId xmlns:a16="http://schemas.microsoft.com/office/drawing/2014/main" xmlns="" id="{A44088F9-52A9-CB46-9F55-0B5B67DBE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8924" y="439760"/>
            <a:ext cx="3890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L" alt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Estados de la Materia</a:t>
            </a:r>
            <a:endParaRPr lang="es-ES" alt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EFDC17E6-1BA9-9345-A40C-AAB1140E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57" r="1342" b="40672"/>
          <a:stretch/>
        </p:blipFill>
        <p:spPr>
          <a:xfrm>
            <a:off x="595971" y="1728439"/>
            <a:ext cx="11123961" cy="36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pic>
        <p:nvPicPr>
          <p:cNvPr id="5" name="Picture 17" descr="http://saberespractico.com/wp-content/themes/imagination/Estados%20de%20agregaci%F3n%20de%20la%20materia.jpg">
            <a:extLst>
              <a:ext uri="{FF2B5EF4-FFF2-40B4-BE49-F238E27FC236}">
                <a16:creationId xmlns:a16="http://schemas.microsoft.com/office/drawing/2014/main" xmlns="" id="{C2BB6C1E-FDA6-FB41-853C-A8EFF43D6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71" y="3372898"/>
            <a:ext cx="5899100" cy="296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27 CuadroTexto">
            <a:extLst>
              <a:ext uri="{FF2B5EF4-FFF2-40B4-BE49-F238E27FC236}">
                <a16:creationId xmlns:a16="http://schemas.microsoft.com/office/drawing/2014/main" xmlns="" id="{ED1EB64F-AEFF-9D45-8A9A-D305EDC62ED9}"/>
              </a:ext>
            </a:extLst>
          </p:cNvPr>
          <p:cNvSpPr txBox="1"/>
          <p:nvPr/>
        </p:nvSpPr>
        <p:spPr>
          <a:xfrm>
            <a:off x="3494361" y="977513"/>
            <a:ext cx="6336680" cy="515526"/>
          </a:xfrm>
          <a:prstGeom prst="rect">
            <a:avLst/>
          </a:prstGeom>
          <a:noFill/>
          <a:ln w="25400">
            <a:noFill/>
          </a:ln>
        </p:spPr>
        <p:txBody>
          <a:bodyPr wrap="square" anchor="ctr">
            <a:spAutoFit/>
          </a:bodyPr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considerado el </a:t>
            </a:r>
            <a:r>
              <a:rPr lang="es-CL" sz="20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cuarto estado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la materia.</a:t>
            </a:r>
          </a:p>
        </p:txBody>
      </p:sp>
      <p:sp>
        <p:nvSpPr>
          <p:cNvPr id="7" name="28 CuadroTexto">
            <a:extLst>
              <a:ext uri="{FF2B5EF4-FFF2-40B4-BE49-F238E27FC236}">
                <a16:creationId xmlns:a16="http://schemas.microsoft.com/office/drawing/2014/main" xmlns="" id="{64FF5AA4-F3E5-4F46-8DA2-08C9DDC8F014}"/>
              </a:ext>
            </a:extLst>
          </p:cNvPr>
          <p:cNvSpPr txBox="1"/>
          <p:nvPr/>
        </p:nvSpPr>
        <p:spPr>
          <a:xfrm>
            <a:off x="3602307" y="1683471"/>
            <a:ext cx="7604668" cy="515526"/>
          </a:xfrm>
          <a:prstGeom prst="rect">
            <a:avLst/>
          </a:prstGeom>
          <a:noFill/>
          <a:ln w="25400">
            <a:noFill/>
          </a:ln>
        </p:spPr>
        <p:txBody>
          <a:bodyPr wrap="square" anchor="ctr">
            <a:spAutoFit/>
          </a:bodyPr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 </a:t>
            </a:r>
            <a:r>
              <a:rPr lang="es-CL" sz="20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gas ionizado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se alcanza a muy altas temperaturas</a:t>
            </a:r>
          </a:p>
        </p:txBody>
      </p:sp>
      <p:pic>
        <p:nvPicPr>
          <p:cNvPr id="8" name="Picture 21" descr="http://atomosybits.com/wp-content/uploads/2009/09/11-plasma-solar.jpg">
            <a:extLst>
              <a:ext uri="{FF2B5EF4-FFF2-40B4-BE49-F238E27FC236}">
                <a16:creationId xmlns:a16="http://schemas.microsoft.com/office/drawing/2014/main" xmlns="" id="{17F0CA2F-071F-8645-822A-613F96C33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3" y="381000"/>
            <a:ext cx="3149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 descr="http://upload.wikimedia.org/wikipedia/commons/2/26/Plasma-lamp_2.jpg">
            <a:extLst>
              <a:ext uri="{FF2B5EF4-FFF2-40B4-BE49-F238E27FC236}">
                <a16:creationId xmlns:a16="http://schemas.microsoft.com/office/drawing/2014/main" xmlns="" id="{BA99E09E-E6F1-0A4B-83BA-08F99FC7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881" y="2579861"/>
            <a:ext cx="4096965" cy="414518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1 CuadroTexto">
            <a:extLst>
              <a:ext uri="{FF2B5EF4-FFF2-40B4-BE49-F238E27FC236}">
                <a16:creationId xmlns:a16="http://schemas.microsoft.com/office/drawing/2014/main" xmlns="" id="{B3A7D703-2B51-A14E-B190-A617F8A54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612" y="220322"/>
            <a:ext cx="2858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L" alt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Estados Plasma</a:t>
            </a:r>
            <a:endParaRPr lang="es-ES" alt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7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Picture 16" descr="http://static.icarito.cl/20130104/1681388.jpg">
            <a:extLst>
              <a:ext uri="{FF2B5EF4-FFF2-40B4-BE49-F238E27FC236}">
                <a16:creationId xmlns:a16="http://schemas.microsoft.com/office/drawing/2014/main" xmlns="" id="{A2C152D2-3F23-134A-B6FF-7E02878B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3999" r="13600"/>
          <a:stretch>
            <a:fillRect/>
          </a:stretch>
        </p:blipFill>
        <p:spPr bwMode="auto">
          <a:xfrm>
            <a:off x="522404" y="4314542"/>
            <a:ext cx="5011931" cy="231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13 Grupo">
            <a:extLst>
              <a:ext uri="{FF2B5EF4-FFF2-40B4-BE49-F238E27FC236}">
                <a16:creationId xmlns:a16="http://schemas.microsoft.com/office/drawing/2014/main" xmlns="" id="{9E5FA251-2CC0-CF4E-98A4-733AEAE76889}"/>
              </a:ext>
            </a:extLst>
          </p:cNvPr>
          <p:cNvGrpSpPr>
            <a:grpSpLocks/>
          </p:cNvGrpSpPr>
          <p:nvPr/>
        </p:nvGrpSpPr>
        <p:grpSpPr bwMode="auto">
          <a:xfrm>
            <a:off x="1336288" y="360556"/>
            <a:ext cx="8642992" cy="3861762"/>
            <a:chOff x="571500" y="1524000"/>
            <a:chExt cx="8642992" cy="3283267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xmlns="" id="{13BCF72B-5651-574D-A752-D732C4616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1524000"/>
              <a:ext cx="206375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2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3075"/>
                </a:lnSpc>
                <a:spcBef>
                  <a:spcPts val="150"/>
                </a:spcBef>
                <a:buFontTx/>
                <a:buNone/>
              </a:pPr>
              <a:r>
                <a:rPr lang="es-CL" altLang="es-CL" sz="2800" b="1" dirty="0">
                  <a:solidFill>
                    <a:srgbClr val="FF9900"/>
                  </a:solidFill>
                  <a:latin typeface="Lucida Sans Unicode" panose="020B0602030504020204" pitchFamily="34" charset="0"/>
                  <a:ea typeface="Arial" charset="0"/>
                  <a:cs typeface="Lucida Sans Unicode" panose="020B0602030504020204" pitchFamily="34" charset="0"/>
                </a:rPr>
                <a:t>Cambios</a:t>
              </a: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xmlns="" id="{3E5BA7B3-DEAB-7D47-8037-8088D27AD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8562" y="2664338"/>
              <a:ext cx="2479675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2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3075"/>
                </a:lnSpc>
                <a:spcBef>
                  <a:spcPts val="150"/>
                </a:spcBef>
                <a:buFontTx/>
                <a:buNone/>
              </a:pPr>
              <a:r>
                <a:rPr lang="es-CL" altLang="es-CL" sz="2800" b="1" dirty="0">
                  <a:solidFill>
                    <a:srgbClr val="011893"/>
                  </a:solidFill>
                  <a:latin typeface="Lucida Sans Unicode" panose="020B0602030504020204" pitchFamily="34" charset="0"/>
                  <a:ea typeface="Arial" charset="0"/>
                  <a:cs typeface="Lucida Sans Unicode" panose="020B0602030504020204" pitchFamily="34" charset="0"/>
                </a:rPr>
                <a:t>Físicos</a:t>
              </a:r>
              <a:endParaRPr lang="es-ES" altLang="es-CL" sz="2800" b="1" dirty="0">
                <a:solidFill>
                  <a:srgbClr val="0118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xmlns="" id="{2C0E49C0-DA72-2443-AFAD-188CB2685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8950" y="2726714"/>
              <a:ext cx="2849563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2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3075"/>
                </a:lnSpc>
                <a:spcBef>
                  <a:spcPts val="150"/>
                </a:spcBef>
                <a:buFontTx/>
                <a:buNone/>
              </a:pPr>
              <a:r>
                <a:rPr lang="es-CL" altLang="es-CL" sz="2800" b="1" dirty="0">
                  <a:solidFill>
                    <a:srgbClr val="008000"/>
                  </a:solidFill>
                  <a:latin typeface="Lucida Sans Unicode" panose="020B0602030504020204" pitchFamily="34" charset="0"/>
                  <a:ea typeface="Arial" charset="0"/>
                  <a:cs typeface="Lucida Sans Unicode" panose="020B0602030504020204" pitchFamily="34" charset="0"/>
                </a:rPr>
                <a:t>Químicos</a:t>
              </a:r>
              <a:endParaRPr lang="es-ES" alt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endParaRPr>
            </a:p>
          </p:txBody>
        </p:sp>
        <p:grpSp>
          <p:nvGrpSpPr>
            <p:cNvPr id="10" name="40 Grupo">
              <a:extLst>
                <a:ext uri="{FF2B5EF4-FFF2-40B4-BE49-F238E27FC236}">
                  <a16:creationId xmlns:a16="http://schemas.microsoft.com/office/drawing/2014/main" xmlns="" id="{214E07D8-C172-C648-BEEE-36C5867F50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8400" y="1981200"/>
              <a:ext cx="4267200" cy="623887"/>
              <a:chOff x="2438400" y="2133600"/>
              <a:chExt cx="4267200" cy="623887"/>
            </a:xfrm>
          </p:grpSpPr>
          <p:cxnSp>
            <p:nvCxnSpPr>
              <p:cNvPr id="17" name="22 Conector recto">
                <a:extLst>
                  <a:ext uri="{FF2B5EF4-FFF2-40B4-BE49-F238E27FC236}">
                    <a16:creationId xmlns:a16="http://schemas.microsoft.com/office/drawing/2014/main" xmlns="" id="{0E2DCB70-5878-1842-8FA9-48E9481EA9AD}"/>
                  </a:ext>
                </a:extLst>
              </p:cNvPr>
              <p:cNvCxnSpPr/>
              <p:nvPr/>
            </p:nvCxnSpPr>
            <p:spPr>
              <a:xfrm>
                <a:off x="4572000" y="2133584"/>
                <a:ext cx="0" cy="242879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23 Conector recto">
                <a:extLst>
                  <a:ext uri="{FF2B5EF4-FFF2-40B4-BE49-F238E27FC236}">
                    <a16:creationId xmlns:a16="http://schemas.microsoft.com/office/drawing/2014/main" xmlns="" id="{CA5428E7-AA05-084B-833C-283E1F63E185}"/>
                  </a:ext>
                </a:extLst>
              </p:cNvPr>
              <p:cNvCxnSpPr/>
              <p:nvPr/>
            </p:nvCxnSpPr>
            <p:spPr>
              <a:xfrm>
                <a:off x="2438400" y="2376463"/>
                <a:ext cx="4267200" cy="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24 Conector recto">
                <a:extLst>
                  <a:ext uri="{FF2B5EF4-FFF2-40B4-BE49-F238E27FC236}">
                    <a16:creationId xmlns:a16="http://schemas.microsoft.com/office/drawing/2014/main" xmlns="" id="{23E2234F-EA3E-0F4D-94CE-C42237CC025E}"/>
                  </a:ext>
                </a:extLst>
              </p:cNvPr>
              <p:cNvCxnSpPr/>
              <p:nvPr/>
            </p:nvCxnSpPr>
            <p:spPr>
              <a:xfrm>
                <a:off x="6705600" y="2376463"/>
                <a:ext cx="0" cy="380987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25 Conector recto">
                <a:extLst>
                  <a:ext uri="{FF2B5EF4-FFF2-40B4-BE49-F238E27FC236}">
                    <a16:creationId xmlns:a16="http://schemas.microsoft.com/office/drawing/2014/main" xmlns="" id="{71760708-49F7-6246-AC7E-9FE448E63A16}"/>
                  </a:ext>
                </a:extLst>
              </p:cNvPr>
              <p:cNvCxnSpPr/>
              <p:nvPr/>
            </p:nvCxnSpPr>
            <p:spPr>
              <a:xfrm>
                <a:off x="2438400" y="2376463"/>
                <a:ext cx="0" cy="380987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18 CuadroTexto">
              <a:extLst>
                <a:ext uri="{FF2B5EF4-FFF2-40B4-BE49-F238E27FC236}">
                  <a16:creationId xmlns:a16="http://schemas.microsoft.com/office/drawing/2014/main" xmlns="" id="{9BDBA326-CC60-7748-A9FC-499C387A6DA4}"/>
                </a:ext>
              </a:extLst>
            </p:cNvPr>
            <p:cNvSpPr txBox="1"/>
            <p:nvPr/>
          </p:nvSpPr>
          <p:spPr>
            <a:xfrm>
              <a:off x="4953000" y="3179917"/>
              <a:ext cx="4261492" cy="835957"/>
            </a:xfrm>
            <a:prstGeom prst="round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 eaLnBrk="1" hangingPunct="1">
                <a:lnSpc>
                  <a:spcPct val="150000"/>
                </a:lnSpc>
                <a:defRPr/>
              </a:pPr>
              <a:r>
                <a:rPr lang="es-CL" dirty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Altera la composición o identidad de la(s) sustancia(s) involucrada(s)</a:t>
              </a:r>
            </a:p>
          </p:txBody>
        </p:sp>
        <p:sp>
          <p:nvSpPr>
            <p:cNvPr id="13" name="19 CuadroTexto">
              <a:extLst>
                <a:ext uri="{FF2B5EF4-FFF2-40B4-BE49-F238E27FC236}">
                  <a16:creationId xmlns:a16="http://schemas.microsoft.com/office/drawing/2014/main" xmlns="" id="{7EA467DE-7478-0E4E-A282-604740510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" y="3122001"/>
              <a:ext cx="3581400" cy="983213"/>
            </a:xfrm>
            <a:prstGeom prst="roundRect">
              <a:avLst>
                <a:gd name="adj" fmla="val 16667"/>
              </a:avLst>
            </a:prstGeom>
            <a:solidFill>
              <a:srgbClr val="011893"/>
            </a:solidFill>
            <a:ln w="28575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s-CL" altLang="es-CL" sz="1800" dirty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No altera la composición o identidad de la sustancia</a:t>
              </a:r>
            </a:p>
          </p:txBody>
        </p:sp>
        <p:sp>
          <p:nvSpPr>
            <p:cNvPr id="14" name="20 CuadroTexto">
              <a:extLst>
                <a:ext uri="{FF2B5EF4-FFF2-40B4-BE49-F238E27FC236}">
                  <a16:creationId xmlns:a16="http://schemas.microsoft.com/office/drawing/2014/main" xmlns="" id="{1C61E79F-B095-A944-ADE7-6849CE940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599" y="4362147"/>
              <a:ext cx="2676602" cy="445120"/>
            </a:xfrm>
            <a:prstGeom prst="roundRect">
              <a:avLst>
                <a:gd name="adj" fmla="val 16667"/>
              </a:avLst>
            </a:prstGeom>
            <a:solidFill>
              <a:srgbClr val="011893"/>
            </a:solidFill>
            <a:ln w="28575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s-CL" altLang="es-CL" sz="1800" b="1" dirty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Son reversibles</a:t>
              </a:r>
            </a:p>
          </p:txBody>
        </p:sp>
        <p:sp>
          <p:nvSpPr>
            <p:cNvPr id="15" name="21 CuadroTexto">
              <a:extLst>
                <a:ext uri="{FF2B5EF4-FFF2-40B4-BE49-F238E27FC236}">
                  <a16:creationId xmlns:a16="http://schemas.microsoft.com/office/drawing/2014/main" xmlns="" id="{082C0BC5-3CCA-6E42-AAB9-8EC2E5DFE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9584" y="4334684"/>
              <a:ext cx="2948838" cy="445121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8575">
              <a:noFill/>
              <a:round/>
              <a:headEnd/>
              <a:tailEnd/>
            </a:ln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s-CL" altLang="es-CL" sz="1800" b="1" dirty="0">
                  <a:solidFill>
                    <a:schemeClr val="bg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Son irreversibles</a:t>
              </a:r>
            </a:p>
          </p:txBody>
        </p:sp>
      </p:grpSp>
      <p:sp>
        <p:nvSpPr>
          <p:cNvPr id="21" name="object 18">
            <a:extLst>
              <a:ext uri="{FF2B5EF4-FFF2-40B4-BE49-F238E27FC236}">
                <a16:creationId xmlns:a16="http://schemas.microsoft.com/office/drawing/2014/main" xmlns="" id="{B9883BA8-7DA1-2B47-B11C-4B6C1C077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372" y="4415755"/>
            <a:ext cx="3200400" cy="18288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CL" altLang="es-CL" sz="18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5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Picture 2" descr="http://4.bp.blogspot.com/--1QU5FiSsP0/TyAYD5mjgTI/AAAAAAAAAGE/MF8R78sAb6w/s1600/Estados_de_la_Materia.gif">
            <a:extLst>
              <a:ext uri="{FF2B5EF4-FFF2-40B4-BE49-F238E27FC236}">
                <a16:creationId xmlns:a16="http://schemas.microsoft.com/office/drawing/2014/main" xmlns="" id="{18E8B918-54F8-124D-A2DE-E299AF0E91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9036" y="1433358"/>
            <a:ext cx="7249667" cy="5105400"/>
          </a:xfrm>
          <a:prstGeom prst="rect">
            <a:avLst/>
          </a:prstGeom>
          <a:noFill/>
        </p:spPr>
      </p:pic>
      <p:sp>
        <p:nvSpPr>
          <p:cNvPr id="6" name="2 Rectángulo">
            <a:extLst>
              <a:ext uri="{FF2B5EF4-FFF2-40B4-BE49-F238E27FC236}">
                <a16:creationId xmlns:a16="http://schemas.microsoft.com/office/drawing/2014/main" xmlns="" id="{27E97397-5AC3-384F-9140-C21F07E15A55}"/>
              </a:ext>
            </a:extLst>
          </p:cNvPr>
          <p:cNvSpPr/>
          <p:nvPr/>
        </p:nvSpPr>
        <p:spPr>
          <a:xfrm>
            <a:off x="1663390" y="319242"/>
            <a:ext cx="6477000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Cambios de Estado de la Materia</a:t>
            </a:r>
            <a:endParaRPr lang="es-CL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3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xmlns="" id="{362865FB-EBAC-6343-ADA6-FDE755B2B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592" y="685800"/>
            <a:ext cx="2438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ts val="3075"/>
              </a:lnSpc>
              <a:spcBef>
                <a:spcPts val="150"/>
              </a:spcBef>
              <a:buFontTx/>
              <a:buNone/>
            </a:pPr>
            <a:r>
              <a:rPr lang="es-CL" altLang="es-CL" sz="28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Propiedades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7DB70E33-E8A5-694F-AEF5-89D3833F1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717" y="1931987"/>
            <a:ext cx="2479675" cy="3952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2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ts val="3075"/>
              </a:lnSpc>
              <a:spcBef>
                <a:spcPts val="150"/>
              </a:spcBef>
              <a:buFontTx/>
              <a:buNone/>
            </a:pPr>
            <a:r>
              <a:rPr lang="es-CL" alt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Intensivas</a:t>
            </a:r>
            <a:endParaRPr lang="es-ES" altLang="es-CL" sz="2800" b="1" dirty="0">
              <a:solidFill>
                <a:srgbClr val="008000"/>
              </a:solidFill>
              <a:latin typeface="Lucida Sans Unicode" panose="020B0602030504020204" pitchFamily="34" charset="0"/>
              <a:ea typeface="Arial" charset="0"/>
              <a:cs typeface="Lucida Sans Unicode" panose="020B0602030504020204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xmlns="" id="{C2E993E5-F6D1-784A-866B-5307FC5EEDF9}"/>
              </a:ext>
            </a:extLst>
          </p:cNvPr>
          <p:cNvSpPr txBox="1"/>
          <p:nvPr/>
        </p:nvSpPr>
        <p:spPr>
          <a:xfrm>
            <a:off x="6127592" y="1931987"/>
            <a:ext cx="2849563" cy="395288"/>
          </a:xfrm>
          <a:prstGeom prst="rect">
            <a:avLst/>
          </a:prstGeom>
        </p:spPr>
        <p:txBody>
          <a:bodyPr lIns="0" tIns="0" rIns="0" bIns="0"/>
          <a:lstStyle/>
          <a:p>
            <a:pPr marL="12700" algn="ctr" eaLnBrk="1" fontAlgn="auto" hangingPunct="1">
              <a:lnSpc>
                <a:spcPts val="3070"/>
              </a:lnSpc>
              <a:spcBef>
                <a:spcPts val="153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Extensivas</a:t>
            </a:r>
            <a:endParaRPr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8" name="30 Grupo">
            <a:extLst>
              <a:ext uri="{FF2B5EF4-FFF2-40B4-BE49-F238E27FC236}">
                <a16:creationId xmlns:a16="http://schemas.microsoft.com/office/drawing/2014/main" xmlns="" id="{31AC17D0-805D-9440-ADC0-97B9DA4C8715}"/>
              </a:ext>
            </a:extLst>
          </p:cNvPr>
          <p:cNvGrpSpPr>
            <a:grpSpLocks/>
          </p:cNvGrpSpPr>
          <p:nvPr/>
        </p:nvGrpSpPr>
        <p:grpSpPr bwMode="auto">
          <a:xfrm>
            <a:off x="3308192" y="1079500"/>
            <a:ext cx="4267200" cy="700087"/>
            <a:chOff x="2438400" y="2057400"/>
            <a:chExt cx="4267200" cy="700087"/>
          </a:xfrm>
        </p:grpSpPr>
        <p:cxnSp>
          <p:nvCxnSpPr>
            <p:cNvPr id="9" name="31 Conector recto">
              <a:extLst>
                <a:ext uri="{FF2B5EF4-FFF2-40B4-BE49-F238E27FC236}">
                  <a16:creationId xmlns:a16="http://schemas.microsoft.com/office/drawing/2014/main" xmlns="" id="{F38A50E6-0DA5-BC43-94A3-1FDBF63F4902}"/>
                </a:ext>
              </a:extLst>
            </p:cNvPr>
            <p:cNvCxnSpPr/>
            <p:nvPr/>
          </p:nvCxnSpPr>
          <p:spPr>
            <a:xfrm>
              <a:off x="4572000" y="2057400"/>
              <a:ext cx="0" cy="31908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32 Conector recto">
              <a:extLst>
                <a:ext uri="{FF2B5EF4-FFF2-40B4-BE49-F238E27FC236}">
                  <a16:creationId xmlns:a16="http://schemas.microsoft.com/office/drawing/2014/main" xmlns="" id="{4582F7AD-1A50-6348-B175-A0D45D445FCF}"/>
                </a:ext>
              </a:extLst>
            </p:cNvPr>
            <p:cNvCxnSpPr/>
            <p:nvPr/>
          </p:nvCxnSpPr>
          <p:spPr>
            <a:xfrm>
              <a:off x="2438400" y="2376487"/>
              <a:ext cx="42672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33 Conector recto">
              <a:extLst>
                <a:ext uri="{FF2B5EF4-FFF2-40B4-BE49-F238E27FC236}">
                  <a16:creationId xmlns:a16="http://schemas.microsoft.com/office/drawing/2014/main" xmlns="" id="{6B7C17A5-6395-1E42-9C00-5DB24CCD5D97}"/>
                </a:ext>
              </a:extLst>
            </p:cNvPr>
            <p:cNvCxnSpPr/>
            <p:nvPr/>
          </p:nvCxnSpPr>
          <p:spPr>
            <a:xfrm>
              <a:off x="6705600" y="2376487"/>
              <a:ext cx="0" cy="38100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34 Conector recto">
              <a:extLst>
                <a:ext uri="{FF2B5EF4-FFF2-40B4-BE49-F238E27FC236}">
                  <a16:creationId xmlns:a16="http://schemas.microsoft.com/office/drawing/2014/main" xmlns="" id="{C000C2FE-0333-AA4F-A0B1-D6220C07B32D}"/>
                </a:ext>
              </a:extLst>
            </p:cNvPr>
            <p:cNvCxnSpPr/>
            <p:nvPr/>
          </p:nvCxnSpPr>
          <p:spPr>
            <a:xfrm>
              <a:off x="2438400" y="2376487"/>
              <a:ext cx="0" cy="38100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35 CuadroTexto">
            <a:extLst>
              <a:ext uri="{FF2B5EF4-FFF2-40B4-BE49-F238E27FC236}">
                <a16:creationId xmlns:a16="http://schemas.microsoft.com/office/drawing/2014/main" xmlns="" id="{04C0895B-4158-7540-88AD-ADF9AAC237AE}"/>
              </a:ext>
            </a:extLst>
          </p:cNvPr>
          <p:cNvSpPr txBox="1"/>
          <p:nvPr/>
        </p:nvSpPr>
        <p:spPr>
          <a:xfrm>
            <a:off x="5822792" y="2600325"/>
            <a:ext cx="3581400" cy="715962"/>
          </a:xfrm>
          <a:prstGeom prst="roundRect">
            <a:avLst/>
          </a:prstGeom>
          <a:ln>
            <a:solidFill>
              <a:srgbClr val="FF2F9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es-CL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Dependen</a:t>
            </a:r>
            <a:r>
              <a:rPr lang="es-CL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la cantidad de materia</a:t>
            </a:r>
          </a:p>
        </p:txBody>
      </p:sp>
      <p:sp>
        <p:nvSpPr>
          <p:cNvPr id="15" name="36 CuadroTexto">
            <a:extLst>
              <a:ext uri="{FF2B5EF4-FFF2-40B4-BE49-F238E27FC236}">
                <a16:creationId xmlns:a16="http://schemas.microsoft.com/office/drawing/2014/main" xmlns="" id="{B3C9B8E2-3BBB-0E4C-B2C5-90034A986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392" y="2598737"/>
            <a:ext cx="3581400" cy="7143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8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L" altLang="es-CL" sz="1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dependen </a:t>
            </a:r>
            <a:r>
              <a:rPr lang="es-CL" altLang="es-CL" sz="18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la cantidad de materia</a:t>
            </a:r>
          </a:p>
        </p:txBody>
      </p:sp>
      <p:sp>
        <p:nvSpPr>
          <p:cNvPr id="17" name="37 CuadroTexto">
            <a:extLst>
              <a:ext uri="{FF2B5EF4-FFF2-40B4-BE49-F238E27FC236}">
                <a16:creationId xmlns:a16="http://schemas.microsoft.com/office/drawing/2014/main" xmlns="" id="{78D54922-E4C5-D640-93B3-6D76F1CD04C2}"/>
              </a:ext>
            </a:extLst>
          </p:cNvPr>
          <p:cNvSpPr txBox="1"/>
          <p:nvPr/>
        </p:nvSpPr>
        <p:spPr>
          <a:xfrm>
            <a:off x="5822792" y="3441700"/>
            <a:ext cx="3581400" cy="409575"/>
          </a:xfrm>
          <a:prstGeom prst="roundRect">
            <a:avLst/>
          </a:prstGeom>
          <a:solidFill>
            <a:srgbClr val="FF2F92"/>
          </a:solidFill>
          <a:ln w="28575">
            <a:noFill/>
          </a:ln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es-CL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Masa, volumen, etc.</a:t>
            </a:r>
          </a:p>
        </p:txBody>
      </p:sp>
      <p:sp>
        <p:nvSpPr>
          <p:cNvPr id="18" name="38 CuadroTexto">
            <a:extLst>
              <a:ext uri="{FF2B5EF4-FFF2-40B4-BE49-F238E27FC236}">
                <a16:creationId xmlns:a16="http://schemas.microsoft.com/office/drawing/2014/main" xmlns="" id="{3F539F4F-42C4-0547-B380-B08DDEDD1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392" y="3441700"/>
            <a:ext cx="3581400" cy="409575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 w="28575">
            <a:noFill/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L" altLang="es-CL" sz="180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Temperatura, presión, etc.</a:t>
            </a:r>
          </a:p>
        </p:txBody>
      </p:sp>
      <p:pic>
        <p:nvPicPr>
          <p:cNvPr id="19" name="Picture 17" descr="http://img.ecologiahoy.com/2012/03/Temperatura.jpg">
            <a:extLst>
              <a:ext uri="{FF2B5EF4-FFF2-40B4-BE49-F238E27FC236}">
                <a16:creationId xmlns:a16="http://schemas.microsoft.com/office/drawing/2014/main" xmlns="" id="{B2DA31D0-77DF-7F4D-98C5-90F663750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98" y="4073603"/>
            <a:ext cx="1347788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http://www.rim.com.mx/enfoquerim/quimica/13/images/MedidoresPresion.jpg">
            <a:extLst>
              <a:ext uri="{FF2B5EF4-FFF2-40B4-BE49-F238E27FC236}">
                <a16:creationId xmlns:a16="http://schemas.microsoft.com/office/drawing/2014/main" xmlns="" id="{1BDEB16A-E206-3141-9C11-F875BF77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422" y="4657242"/>
            <a:ext cx="1752600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1" descr="http://2.bp.blogspot.com/-Jpoh7rBkcxg/TxBONE5jvfI/AAAAAAAAAuc/b4AbE-8lBps/s320/volumen.jpg">
            <a:extLst>
              <a:ext uri="{FF2B5EF4-FFF2-40B4-BE49-F238E27FC236}">
                <a16:creationId xmlns:a16="http://schemas.microsoft.com/office/drawing/2014/main" xmlns="" id="{E18ECEC3-8483-3941-950A-62CEFE91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51" y="4301139"/>
            <a:ext cx="2533650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9 Rectángulo">
            <a:extLst>
              <a:ext uri="{FF2B5EF4-FFF2-40B4-BE49-F238E27FC236}">
                <a16:creationId xmlns:a16="http://schemas.microsoft.com/office/drawing/2014/main" xmlns="" id="{6C9E9CDC-6DF5-3844-A1FE-9BB2EBCA496E}"/>
              </a:ext>
            </a:extLst>
          </p:cNvPr>
          <p:cNvSpPr/>
          <p:nvPr/>
        </p:nvSpPr>
        <p:spPr bwMode="auto">
          <a:xfrm>
            <a:off x="189571" y="180837"/>
            <a:ext cx="3794395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Preguntas Breves</a:t>
            </a:r>
          </a:p>
        </p:txBody>
      </p:sp>
      <p:pic>
        <p:nvPicPr>
          <p:cNvPr id="10" name="Picture 2" descr="http://www.selenne-software-erp.co/images/secciones/erp_industria_quimica.jpg">
            <a:extLst>
              <a:ext uri="{FF2B5EF4-FFF2-40B4-BE49-F238E27FC236}">
                <a16:creationId xmlns:a16="http://schemas.microsoft.com/office/drawing/2014/main" xmlns="" id="{7B93261C-872A-B94C-8275-B61E17FF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6" y="2052157"/>
            <a:ext cx="5918819" cy="443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A515CA3F-D851-4C40-BE0E-56A2724C8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16" y="997944"/>
            <a:ext cx="6611324" cy="2771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12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100"/>
              </a:spcBef>
              <a:buFontTx/>
              <a:buNone/>
            </a:pPr>
            <a:r>
              <a:rPr lang="es-CL" altLang="es-CL" sz="2000" b="1" dirty="0">
                <a:solidFill>
                  <a:srgbClr val="0118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El hielo seco sublima; es decir</a:t>
            </a:r>
            <a:endParaRPr lang="es-CL" altLang="es-CL" sz="2000" dirty="0">
              <a:solidFill>
                <a:srgbClr val="011893"/>
              </a:solidFill>
              <a:latin typeface="Lucida Sans Unicode" panose="020B0602030504020204" pitchFamily="34" charset="0"/>
              <a:ea typeface="Arial" charset="0"/>
              <a:cs typeface="Lucida Sans Unicode" panose="020B0602030504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b="1" dirty="0">
                <a:solidFill>
                  <a:srgbClr val="0118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cambia directamente del estado sólido al estado gaseoso. Este proceso corresponde a:</a:t>
            </a:r>
            <a:endParaRPr lang="es-CL" altLang="es-CL" sz="2000" dirty="0">
              <a:solidFill>
                <a:srgbClr val="011893"/>
              </a:solidFill>
              <a:latin typeface="Lucida Sans Unicode" panose="020B0602030504020204" pitchFamily="34" charset="0"/>
              <a:ea typeface="Arial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13" name="23 Tabla">
            <a:extLst>
              <a:ext uri="{FF2B5EF4-FFF2-40B4-BE49-F238E27FC236}">
                <a16:creationId xmlns:a16="http://schemas.microsoft.com/office/drawing/2014/main" xmlns="" id="{DD8E6891-F8A7-034E-908E-5699925AE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483938"/>
              </p:ext>
            </p:extLst>
          </p:nvPr>
        </p:nvGraphicFramePr>
        <p:xfrm>
          <a:off x="7199969" y="3522856"/>
          <a:ext cx="3315631" cy="99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97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Cambio</a:t>
                      </a:r>
                      <a:r>
                        <a:rPr lang="es-CL" sz="1800" b="1" baseline="0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físico</a:t>
                      </a:r>
                      <a:endParaRPr lang="es-CL" sz="1800" b="1" dirty="0">
                        <a:solidFill>
                          <a:srgbClr val="011893"/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Cambio químico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24 Elipse">
            <a:extLst>
              <a:ext uri="{FF2B5EF4-FFF2-40B4-BE49-F238E27FC236}">
                <a16:creationId xmlns:a16="http://schemas.microsoft.com/office/drawing/2014/main" xmlns="" id="{8B0E4404-F58C-D54F-BE7E-C335D3468D2D}"/>
              </a:ext>
            </a:extLst>
          </p:cNvPr>
          <p:cNvSpPr/>
          <p:nvPr/>
        </p:nvSpPr>
        <p:spPr>
          <a:xfrm>
            <a:off x="7296976" y="3589762"/>
            <a:ext cx="360362" cy="360362"/>
          </a:xfrm>
          <a:prstGeom prst="ellipse">
            <a:avLst/>
          </a:prstGeom>
          <a:noFill/>
          <a:ln w="28575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4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9 Rectángulo">
            <a:extLst>
              <a:ext uri="{FF2B5EF4-FFF2-40B4-BE49-F238E27FC236}">
                <a16:creationId xmlns:a16="http://schemas.microsoft.com/office/drawing/2014/main" xmlns="" id="{6C9E9CDC-6DF5-3844-A1FE-9BB2EBCA496E}"/>
              </a:ext>
            </a:extLst>
          </p:cNvPr>
          <p:cNvSpPr/>
          <p:nvPr/>
        </p:nvSpPr>
        <p:spPr bwMode="auto">
          <a:xfrm>
            <a:off x="189571" y="180837"/>
            <a:ext cx="3794395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Preguntas Breves</a:t>
            </a:r>
          </a:p>
        </p:txBody>
      </p:sp>
      <p:pic>
        <p:nvPicPr>
          <p:cNvPr id="10" name="Picture 2" descr="http://www.selenne-software-erp.co/images/secciones/erp_industria_quimica.jpg">
            <a:extLst>
              <a:ext uri="{FF2B5EF4-FFF2-40B4-BE49-F238E27FC236}">
                <a16:creationId xmlns:a16="http://schemas.microsoft.com/office/drawing/2014/main" xmlns="" id="{7B93261C-872A-B94C-8275-B61E17FF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6" y="2052157"/>
            <a:ext cx="5918819" cy="443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A515CA3F-D851-4C40-BE0E-56A2724C8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16" y="997944"/>
            <a:ext cx="6611324" cy="2771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12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100"/>
              </a:spcBef>
              <a:buNone/>
            </a:pPr>
            <a:r>
              <a:rPr lang="es-CL" altLang="es-CL" sz="2000" b="1" dirty="0">
                <a:solidFill>
                  <a:srgbClr val="0118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El etanol tiene un punto de ebullición de 78°C a 1 atm de presión.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  <a:buNone/>
            </a:pPr>
            <a:r>
              <a:rPr lang="es-CL" altLang="es-CL" sz="2000" b="1" dirty="0">
                <a:solidFill>
                  <a:srgbClr val="0118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¿A que tipo de propiedad corresponde?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  <a:buNone/>
            </a:pPr>
            <a:endParaRPr lang="es-CL" altLang="es-CL" sz="2000" b="1" dirty="0">
              <a:solidFill>
                <a:srgbClr val="011893"/>
              </a:solidFill>
              <a:latin typeface="Lucida Sans Unicode" panose="020B0602030504020204" pitchFamily="34" charset="0"/>
              <a:ea typeface="Arial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13" name="23 Tabla">
            <a:extLst>
              <a:ext uri="{FF2B5EF4-FFF2-40B4-BE49-F238E27FC236}">
                <a16:creationId xmlns:a16="http://schemas.microsoft.com/office/drawing/2014/main" xmlns="" id="{DD8E6891-F8A7-034E-908E-5699925AE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15943"/>
              </p:ext>
            </p:extLst>
          </p:nvPr>
        </p:nvGraphicFramePr>
        <p:xfrm>
          <a:off x="7199969" y="3522856"/>
          <a:ext cx="3315631" cy="99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97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Propiedad intensiva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Propiedad extensiva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24 Elipse">
            <a:extLst>
              <a:ext uri="{FF2B5EF4-FFF2-40B4-BE49-F238E27FC236}">
                <a16:creationId xmlns:a16="http://schemas.microsoft.com/office/drawing/2014/main" xmlns="" id="{8B0E4404-F58C-D54F-BE7E-C335D3468D2D}"/>
              </a:ext>
            </a:extLst>
          </p:cNvPr>
          <p:cNvSpPr/>
          <p:nvPr/>
        </p:nvSpPr>
        <p:spPr>
          <a:xfrm>
            <a:off x="7296976" y="3589762"/>
            <a:ext cx="360362" cy="360362"/>
          </a:xfrm>
          <a:prstGeom prst="ellipse">
            <a:avLst/>
          </a:prstGeom>
          <a:noFill/>
          <a:ln w="28575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469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xmlns="" id="{5600C36F-9684-D54E-8D65-B8A8953995CE}"/>
              </a:ext>
            </a:extLst>
          </p:cNvPr>
          <p:cNvSpPr txBox="1"/>
          <p:nvPr/>
        </p:nvSpPr>
        <p:spPr>
          <a:xfrm>
            <a:off x="399585" y="3801512"/>
            <a:ext cx="9445880" cy="1980000"/>
          </a:xfrm>
          <a:prstGeom prst="rect">
            <a:avLst/>
          </a:prstGeom>
          <a:ln w="25400"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  <a:spcBef>
                <a:spcPts val="125"/>
              </a:spcBef>
            </a:pP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Deriva del árabe </a:t>
            </a:r>
            <a:r>
              <a:rPr lang="es-CL" sz="2400" b="1" i="1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kēme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que significa "tierra“ y se denomina a la ciencia que estudia la composición, estructura y propiedades de la materia, como los cambios que ésta experimenta durante las reacciones químicas y su relación con la energía.</a:t>
            </a:r>
          </a:p>
        </p:txBody>
      </p:sp>
      <p:grpSp>
        <p:nvGrpSpPr>
          <p:cNvPr id="20" name="10 Grupo">
            <a:extLst>
              <a:ext uri="{FF2B5EF4-FFF2-40B4-BE49-F238E27FC236}">
                <a16:creationId xmlns:a16="http://schemas.microsoft.com/office/drawing/2014/main" xmlns="" id="{7DF644A7-3F39-8D42-B906-F61B98313333}"/>
              </a:ext>
            </a:extLst>
          </p:cNvPr>
          <p:cNvGrpSpPr/>
          <p:nvPr/>
        </p:nvGrpSpPr>
        <p:grpSpPr>
          <a:xfrm>
            <a:off x="914400" y="990600"/>
            <a:ext cx="7631906" cy="2026860"/>
            <a:chOff x="914400" y="990600"/>
            <a:chExt cx="7631906" cy="2026860"/>
          </a:xfrm>
        </p:grpSpPr>
        <p:pic>
          <p:nvPicPr>
            <p:cNvPr id="21" name="Picture 7" descr="http://3.bp.blogspot.com/-tiwdOAZMuVc/UDfECJC48zI/AAAAAAAAANo/cI03EZyB9yE/s1600/amor_quimica.jpg">
              <a:extLst>
                <a:ext uri="{FF2B5EF4-FFF2-40B4-BE49-F238E27FC236}">
                  <a16:creationId xmlns:a16="http://schemas.microsoft.com/office/drawing/2014/main" xmlns="" id="{664722CD-C60A-D844-AC95-45846BB49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990600"/>
              <a:ext cx="1916906" cy="1752600"/>
            </a:xfrm>
            <a:prstGeom prst="rect">
              <a:avLst/>
            </a:prstGeom>
            <a:noFill/>
          </p:spPr>
        </p:pic>
        <p:sp>
          <p:nvSpPr>
            <p:cNvPr id="22" name="9 Rectángulo">
              <a:extLst>
                <a:ext uri="{FF2B5EF4-FFF2-40B4-BE49-F238E27FC236}">
                  <a16:creationId xmlns:a16="http://schemas.microsoft.com/office/drawing/2014/main" xmlns="" id="{F97DEF69-56B2-1A49-A1CE-F451480EF264}"/>
                </a:ext>
              </a:extLst>
            </p:cNvPr>
            <p:cNvSpPr/>
            <p:nvPr/>
          </p:nvSpPr>
          <p:spPr>
            <a:xfrm>
              <a:off x="2374106" y="1447800"/>
              <a:ext cx="617220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9600" b="1" cap="none" spc="0" dirty="0">
                  <a:ln w="38100" cmpd="sng">
                    <a:solidFill>
                      <a:schemeClr val="tx1"/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QUÍMICA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35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9 Rectángulo">
            <a:extLst>
              <a:ext uri="{FF2B5EF4-FFF2-40B4-BE49-F238E27FC236}">
                <a16:creationId xmlns:a16="http://schemas.microsoft.com/office/drawing/2014/main" xmlns="" id="{6C9E9CDC-6DF5-3844-A1FE-9BB2EBCA496E}"/>
              </a:ext>
            </a:extLst>
          </p:cNvPr>
          <p:cNvSpPr/>
          <p:nvPr/>
        </p:nvSpPr>
        <p:spPr bwMode="auto">
          <a:xfrm>
            <a:off x="189571" y="180837"/>
            <a:ext cx="3794395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Preguntas Breves</a:t>
            </a:r>
          </a:p>
        </p:txBody>
      </p:sp>
      <p:pic>
        <p:nvPicPr>
          <p:cNvPr id="10" name="Picture 2" descr="http://www.selenne-software-erp.co/images/secciones/erp_industria_quimica.jpg">
            <a:extLst>
              <a:ext uri="{FF2B5EF4-FFF2-40B4-BE49-F238E27FC236}">
                <a16:creationId xmlns:a16="http://schemas.microsoft.com/office/drawing/2014/main" xmlns="" id="{7B93261C-872A-B94C-8275-B61E17FF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6" y="2052157"/>
            <a:ext cx="5918819" cy="443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A515CA3F-D851-4C40-BE0E-56A2724C8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16" y="997944"/>
            <a:ext cx="6611324" cy="2771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12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100"/>
              </a:spcBef>
              <a:buNone/>
            </a:pPr>
            <a:r>
              <a:rPr lang="es-CL" altLang="es-CL" sz="2000" b="1" dirty="0">
                <a:solidFill>
                  <a:srgbClr val="0118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Los niños muy a menudo ingieren azúcar y las convierten en cantidades de energía.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  <a:buNone/>
            </a:pPr>
            <a:r>
              <a:rPr lang="es-CL" altLang="es-CL" sz="2000" b="1" dirty="0">
                <a:solidFill>
                  <a:srgbClr val="0118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Este proceso se describe como</a:t>
            </a:r>
          </a:p>
        </p:txBody>
      </p:sp>
      <p:graphicFrame>
        <p:nvGraphicFramePr>
          <p:cNvPr id="13" name="23 Tabla">
            <a:extLst>
              <a:ext uri="{FF2B5EF4-FFF2-40B4-BE49-F238E27FC236}">
                <a16:creationId xmlns:a16="http://schemas.microsoft.com/office/drawing/2014/main" xmlns="" id="{DD8E6891-F8A7-034E-908E-5699925AE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90068"/>
              </p:ext>
            </p:extLst>
          </p:nvPr>
        </p:nvGraphicFramePr>
        <p:xfrm>
          <a:off x="7199969" y="3522856"/>
          <a:ext cx="3315631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97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Cambio</a:t>
                      </a:r>
                      <a:r>
                        <a:rPr lang="es-CL" sz="1800" b="1" baseline="0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físico</a:t>
                      </a:r>
                      <a:endParaRPr lang="es-CL" sz="1800" b="1" dirty="0">
                        <a:solidFill>
                          <a:srgbClr val="011893"/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Cambio químico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Propiedad intensiva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3369549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Propiedad extensiva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7994908"/>
                  </a:ext>
                </a:extLst>
              </a:tr>
            </a:tbl>
          </a:graphicData>
        </a:graphic>
      </p:graphicFrame>
      <p:sp>
        <p:nvSpPr>
          <p:cNvPr id="14" name="24 Elipse">
            <a:extLst>
              <a:ext uri="{FF2B5EF4-FFF2-40B4-BE49-F238E27FC236}">
                <a16:creationId xmlns:a16="http://schemas.microsoft.com/office/drawing/2014/main" xmlns="" id="{8B0E4404-F58C-D54F-BE7E-C335D3468D2D}"/>
              </a:ext>
            </a:extLst>
          </p:cNvPr>
          <p:cNvSpPr/>
          <p:nvPr/>
        </p:nvSpPr>
        <p:spPr>
          <a:xfrm>
            <a:off x="7292426" y="4091533"/>
            <a:ext cx="360362" cy="360362"/>
          </a:xfrm>
          <a:prstGeom prst="ellipse">
            <a:avLst/>
          </a:prstGeom>
          <a:noFill/>
          <a:ln w="28575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77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9 Rectángulo">
            <a:extLst>
              <a:ext uri="{FF2B5EF4-FFF2-40B4-BE49-F238E27FC236}">
                <a16:creationId xmlns:a16="http://schemas.microsoft.com/office/drawing/2014/main" xmlns="" id="{6C9E9CDC-6DF5-3844-A1FE-9BB2EBCA496E}"/>
              </a:ext>
            </a:extLst>
          </p:cNvPr>
          <p:cNvSpPr/>
          <p:nvPr/>
        </p:nvSpPr>
        <p:spPr bwMode="auto">
          <a:xfrm>
            <a:off x="189571" y="180837"/>
            <a:ext cx="3794395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Preguntas Breves</a:t>
            </a:r>
          </a:p>
        </p:txBody>
      </p:sp>
      <p:pic>
        <p:nvPicPr>
          <p:cNvPr id="10" name="Picture 2" descr="http://www.selenne-software-erp.co/images/secciones/erp_industria_quimica.jpg">
            <a:extLst>
              <a:ext uri="{FF2B5EF4-FFF2-40B4-BE49-F238E27FC236}">
                <a16:creationId xmlns:a16="http://schemas.microsoft.com/office/drawing/2014/main" xmlns="" id="{7B93261C-872A-B94C-8275-B61E17FF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6" y="2052157"/>
            <a:ext cx="5918819" cy="443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A515CA3F-D851-4C40-BE0E-56A2724C8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16" y="997944"/>
            <a:ext cx="6611324" cy="2771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12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100"/>
              </a:spcBef>
              <a:buNone/>
            </a:pPr>
            <a:r>
              <a:rPr lang="es-CL" altLang="es-CL" sz="2000" b="1" dirty="0">
                <a:solidFill>
                  <a:srgbClr val="0118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¿Qué estado de la materia tiene un volumen definido, pero ninguna forma definida?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  <a:buNone/>
            </a:pPr>
            <a:endParaRPr lang="es-CL" altLang="es-CL" sz="2000" b="1" dirty="0">
              <a:solidFill>
                <a:srgbClr val="011893"/>
              </a:solidFill>
              <a:latin typeface="Lucida Sans Unicode" panose="020B0602030504020204" pitchFamily="34" charset="0"/>
              <a:ea typeface="Arial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13" name="23 Tabla">
            <a:extLst>
              <a:ext uri="{FF2B5EF4-FFF2-40B4-BE49-F238E27FC236}">
                <a16:creationId xmlns:a16="http://schemas.microsoft.com/office/drawing/2014/main" xmlns="" id="{DD8E6891-F8A7-034E-908E-5699925AE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233785"/>
              </p:ext>
            </p:extLst>
          </p:nvPr>
        </p:nvGraphicFramePr>
        <p:xfrm>
          <a:off x="7199969" y="3522856"/>
          <a:ext cx="3315631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97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Sólido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Líquido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Gas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3369549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Plasma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7994908"/>
                  </a:ext>
                </a:extLst>
              </a:tr>
            </a:tbl>
          </a:graphicData>
        </a:graphic>
      </p:graphicFrame>
      <p:sp>
        <p:nvSpPr>
          <p:cNvPr id="14" name="24 Elipse">
            <a:extLst>
              <a:ext uri="{FF2B5EF4-FFF2-40B4-BE49-F238E27FC236}">
                <a16:creationId xmlns:a16="http://schemas.microsoft.com/office/drawing/2014/main" xmlns="" id="{8B0E4404-F58C-D54F-BE7E-C335D3468D2D}"/>
              </a:ext>
            </a:extLst>
          </p:cNvPr>
          <p:cNvSpPr/>
          <p:nvPr/>
        </p:nvSpPr>
        <p:spPr>
          <a:xfrm>
            <a:off x="7292426" y="4091533"/>
            <a:ext cx="360362" cy="360362"/>
          </a:xfrm>
          <a:prstGeom prst="ellipse">
            <a:avLst/>
          </a:prstGeom>
          <a:noFill/>
          <a:ln w="28575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9 Rectángulo">
            <a:extLst>
              <a:ext uri="{FF2B5EF4-FFF2-40B4-BE49-F238E27FC236}">
                <a16:creationId xmlns:a16="http://schemas.microsoft.com/office/drawing/2014/main" xmlns="" id="{6C9E9CDC-6DF5-3844-A1FE-9BB2EBCA496E}"/>
              </a:ext>
            </a:extLst>
          </p:cNvPr>
          <p:cNvSpPr/>
          <p:nvPr/>
        </p:nvSpPr>
        <p:spPr bwMode="auto">
          <a:xfrm>
            <a:off x="189571" y="180837"/>
            <a:ext cx="3794395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Preguntas Breves</a:t>
            </a:r>
          </a:p>
        </p:txBody>
      </p:sp>
      <p:pic>
        <p:nvPicPr>
          <p:cNvPr id="10" name="Picture 2" descr="http://www.selenne-software-erp.co/images/secciones/erp_industria_quimica.jpg">
            <a:extLst>
              <a:ext uri="{FF2B5EF4-FFF2-40B4-BE49-F238E27FC236}">
                <a16:creationId xmlns:a16="http://schemas.microsoft.com/office/drawing/2014/main" xmlns="" id="{7B93261C-872A-B94C-8275-B61E17FF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6" y="2052157"/>
            <a:ext cx="5918819" cy="443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A515CA3F-D851-4C40-BE0E-56A2724C8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876" y="614077"/>
            <a:ext cx="4096724" cy="2771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12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100"/>
              </a:spcBef>
              <a:buNone/>
            </a:pPr>
            <a:r>
              <a:rPr lang="es-CL" altLang="es-CL" sz="2000" b="1" dirty="0">
                <a:solidFill>
                  <a:srgbClr val="011893"/>
                </a:solidFill>
                <a:latin typeface="Lucida Sans Unicode" panose="020B0602030504020204" pitchFamily="34" charset="0"/>
                <a:ea typeface="Arial" charset="0"/>
                <a:cs typeface="Lucida Sans Unicode" panose="020B0602030504020204" pitchFamily="34" charset="0"/>
              </a:rPr>
              <a:t>¿Cuál de las siguientes aseveraciones es falsa?</a:t>
            </a:r>
          </a:p>
        </p:txBody>
      </p:sp>
      <p:graphicFrame>
        <p:nvGraphicFramePr>
          <p:cNvPr id="13" name="23 Tabla">
            <a:extLst>
              <a:ext uri="{FF2B5EF4-FFF2-40B4-BE49-F238E27FC236}">
                <a16:creationId xmlns:a16="http://schemas.microsoft.com/office/drawing/2014/main" xmlns="" id="{DD8E6891-F8A7-034E-908E-5699925AE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54389"/>
              </p:ext>
            </p:extLst>
          </p:nvPr>
        </p:nvGraphicFramePr>
        <p:xfrm>
          <a:off x="5830048" y="2000076"/>
          <a:ext cx="6023836" cy="2920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2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955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0556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Entre las moléculas un gas hay espacio principalmente vacio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21">
                <a:tc>
                  <a:txBody>
                    <a:bodyPr/>
                    <a:lstStyle/>
                    <a:p>
                      <a:pPr algn="ctr"/>
                      <a:r>
                        <a:rPr lang="es-CL" sz="1800" b="1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B</a:t>
                      </a:r>
                      <a:endParaRPr lang="es-CL" sz="1800" b="1" dirty="0">
                        <a:solidFill>
                          <a:srgbClr val="011893"/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Las partículas en un sólido están muy cercanas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5921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C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Las partículas en un liquido no tienen orden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33695490"/>
                  </a:ext>
                </a:extLst>
              </a:tr>
              <a:tr h="545921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L" sz="1800" b="1" dirty="0">
                          <a:solidFill>
                            <a:srgbClr val="011893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Un líquido se comprime fácilmente</a:t>
                      </a:r>
                    </a:p>
                  </a:txBody>
                  <a:tcPr marT="45748" marB="4574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7994908"/>
                  </a:ext>
                </a:extLst>
              </a:tr>
            </a:tbl>
          </a:graphicData>
        </a:graphic>
      </p:graphicFrame>
      <p:sp>
        <p:nvSpPr>
          <p:cNvPr id="14" name="24 Elipse">
            <a:extLst>
              <a:ext uri="{FF2B5EF4-FFF2-40B4-BE49-F238E27FC236}">
                <a16:creationId xmlns:a16="http://schemas.microsoft.com/office/drawing/2014/main" xmlns="" id="{8B0E4404-F58C-D54F-BE7E-C335D3468D2D}"/>
              </a:ext>
            </a:extLst>
          </p:cNvPr>
          <p:cNvSpPr/>
          <p:nvPr/>
        </p:nvSpPr>
        <p:spPr>
          <a:xfrm>
            <a:off x="6065520" y="4363154"/>
            <a:ext cx="360362" cy="360362"/>
          </a:xfrm>
          <a:prstGeom prst="ellipse">
            <a:avLst/>
          </a:prstGeom>
          <a:noFill/>
          <a:ln w="28575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0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23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7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xmlns="" id="{925FC0AF-114C-9A4B-BE41-982D88680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73" y="1259818"/>
            <a:ext cx="8853487" cy="5214938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s-CL" dirty="0">
              <a:latin typeface="Calibri" pitchFamily="34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B7A95411-1407-4840-911A-2D0140D057E3}"/>
              </a:ext>
            </a:extLst>
          </p:cNvPr>
          <p:cNvSpPr txBox="1"/>
          <p:nvPr/>
        </p:nvSpPr>
        <p:spPr>
          <a:xfrm>
            <a:off x="582670" y="383244"/>
            <a:ext cx="7559675" cy="431800"/>
          </a:xfrm>
          <a:prstGeom prst="rect">
            <a:avLst/>
          </a:prstGeom>
          <a:effectLst/>
        </p:spPr>
        <p:txBody>
          <a:bodyPr lIns="0" tIns="0" rIns="0" bIns="0"/>
          <a:lstStyle/>
          <a:p>
            <a:pPr marL="12700" fontAlgn="auto">
              <a:lnSpc>
                <a:spcPts val="3375"/>
              </a:lnSpc>
              <a:spcBef>
                <a:spcPts val="168"/>
              </a:spcBef>
              <a:spcAft>
                <a:spcPts val="0"/>
              </a:spcAft>
              <a:defRPr/>
            </a:pPr>
            <a:r>
              <a:rPr lang="es-CL" sz="32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r>
              <a:rPr lang="es-CL" sz="3200" b="1" spc="-139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3200" b="1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Química</a:t>
            </a:r>
            <a:r>
              <a:rPr lang="es-CL" sz="3200" b="1" spc="-124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</a:t>
            </a:r>
            <a:r>
              <a:rPr lang="es-CL" sz="32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CL" sz="3200" b="1" spc="-244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CL" sz="32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3200" b="1" spc="-129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</a:t>
            </a:r>
            <a:r>
              <a:rPr lang="es-CL" sz="32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lang="es-CL" sz="3200" b="1" spc="-64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CL" sz="32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odas</a:t>
            </a:r>
            <a:r>
              <a:rPr lang="es-CL" sz="3200" b="1" spc="-14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3200" b="1" spc="-239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sz="32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artes</a:t>
            </a:r>
            <a:endParaRPr lang="es-CL" sz="3200" dirty="0">
              <a:solidFill>
                <a:schemeClr val="accent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3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Picture 2" descr="https://cubiquimica.files.wordpress.com/2014/04/la-quimica-es-importante.jpg">
            <a:extLst>
              <a:ext uri="{FF2B5EF4-FFF2-40B4-BE49-F238E27FC236}">
                <a16:creationId xmlns:a16="http://schemas.microsoft.com/office/drawing/2014/main" xmlns="" id="{9AFA461A-F7C0-5841-B3CE-31C5DC9C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089" t="7143" r="4152" b="2381"/>
          <a:stretch>
            <a:fillRect/>
          </a:stretch>
        </p:blipFill>
        <p:spPr bwMode="auto">
          <a:xfrm>
            <a:off x="147394" y="210784"/>
            <a:ext cx="9144000" cy="6494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940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39 CuadroTexto">
            <a:extLst>
              <a:ext uri="{FF2B5EF4-FFF2-40B4-BE49-F238E27FC236}">
                <a16:creationId xmlns:a16="http://schemas.microsoft.com/office/drawing/2014/main" xmlns="" id="{A115A277-5506-794F-B20D-B37C26DC256F}"/>
              </a:ext>
            </a:extLst>
          </p:cNvPr>
          <p:cNvSpPr txBox="1"/>
          <p:nvPr/>
        </p:nvSpPr>
        <p:spPr>
          <a:xfrm>
            <a:off x="838200" y="5181599"/>
            <a:ext cx="8610600" cy="120015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r>
              <a:rPr lang="es-CL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química</a:t>
            </a:r>
            <a:r>
              <a:rPr lang="es-CL" sz="2400" b="1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ciencia del mundo que se preocupa de la estructura e interacción de todo lo que es importante en el universo, ya sea animal, vegetal o mineral.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ADEE0E74-1463-494C-B51E-28C0DFDE0F09}"/>
              </a:ext>
            </a:extLst>
          </p:cNvPr>
          <p:cNvSpPr txBox="1"/>
          <p:nvPr/>
        </p:nvSpPr>
        <p:spPr>
          <a:xfrm>
            <a:off x="4572000" y="3124200"/>
            <a:ext cx="4267200" cy="1079500"/>
          </a:xfrm>
          <a:prstGeom prst="rect">
            <a:avLst/>
          </a:prstGeom>
          <a:ln w="28575">
            <a:noFill/>
          </a:ln>
        </p:spPr>
        <p:txBody>
          <a:bodyPr lIns="0" tIns="0" rIns="0" bIns="0" anchor="ctr"/>
          <a:lstStyle/>
          <a:p>
            <a:pPr algn="ctr" eaLnBrk="1" hangingPunct="1">
              <a:lnSpc>
                <a:spcPts val="2550"/>
              </a:lnSpc>
              <a:spcBef>
                <a:spcPts val="125"/>
              </a:spcBef>
              <a:defRPr/>
            </a:pPr>
            <a:r>
              <a:rPr lang="es-CL" sz="2400" dirty="0">
                <a:solidFill>
                  <a:srgbClr val="33339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</a:t>
            </a:r>
            <a:r>
              <a:rPr lang="es-CL" sz="24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química</a:t>
            </a:r>
            <a:r>
              <a:rPr lang="es-CL" sz="2400" b="1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el estudio de la 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materia</a:t>
            </a: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y los cambios que ocurren en ella.</a:t>
            </a:r>
          </a:p>
        </p:txBody>
      </p:sp>
      <p:pic>
        <p:nvPicPr>
          <p:cNvPr id="7" name="Picture 12" descr="http://1.bp.blogspot.com/-oQv-OwuBDck/U4jelwdmEsI/AAAAAAAAAHQ/YpfA24JHXwQ/s1600/science1.gif">
            <a:extLst>
              <a:ext uri="{FF2B5EF4-FFF2-40B4-BE49-F238E27FC236}">
                <a16:creationId xmlns:a16="http://schemas.microsoft.com/office/drawing/2014/main" xmlns="" id="{98902C8F-8DE2-1948-9072-DE6679629F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981200"/>
            <a:ext cx="4124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31 CuadroTexto">
            <a:extLst>
              <a:ext uri="{FF2B5EF4-FFF2-40B4-BE49-F238E27FC236}">
                <a16:creationId xmlns:a16="http://schemas.microsoft.com/office/drawing/2014/main" xmlns="" id="{8CB11582-AD8A-5A40-A45F-613D0906D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71600"/>
            <a:ext cx="26003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Ciencias Básicas</a:t>
            </a:r>
          </a:p>
        </p:txBody>
      </p:sp>
      <p:sp>
        <p:nvSpPr>
          <p:cNvPr id="9" name="32 CuadroTexto">
            <a:extLst>
              <a:ext uri="{FF2B5EF4-FFF2-40B4-BE49-F238E27FC236}">
                <a16:creationId xmlns:a16="http://schemas.microsoft.com/office/drawing/2014/main" xmlns="" id="{568CC029-5C53-D043-ADB2-11528CC5B122}"/>
              </a:ext>
            </a:extLst>
          </p:cNvPr>
          <p:cNvSpPr txBox="1"/>
          <p:nvPr/>
        </p:nvSpPr>
        <p:spPr>
          <a:xfrm>
            <a:off x="5213350" y="576263"/>
            <a:ext cx="3397250" cy="19383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s-CL" sz="24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Química</a:t>
            </a:r>
          </a:p>
          <a:p>
            <a:pPr eaLnBrk="1" hangingPunct="1">
              <a:defRPr/>
            </a:pPr>
            <a:endParaRPr lang="es-CL" sz="2400" b="1" dirty="0">
              <a:solidFill>
                <a:schemeClr val="accent2">
                  <a:lumMod val="50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defRPr/>
            </a:pP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Física (Fisicoquímica)</a:t>
            </a:r>
          </a:p>
          <a:p>
            <a:pPr eaLnBrk="1" hangingPunct="1">
              <a:defRPr/>
            </a:pPr>
            <a:endParaRPr lang="es-CL" sz="24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eaLnBrk="1" hangingPunct="1">
              <a:defRPr/>
            </a:pP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Biología (Bioquímica)</a:t>
            </a:r>
          </a:p>
        </p:txBody>
      </p:sp>
      <p:grpSp>
        <p:nvGrpSpPr>
          <p:cNvPr id="10" name="33 Grupo">
            <a:extLst>
              <a:ext uri="{FF2B5EF4-FFF2-40B4-BE49-F238E27FC236}">
                <a16:creationId xmlns:a16="http://schemas.microsoft.com/office/drawing/2014/main" xmlns="" id="{120FEDF3-5090-AF49-96D2-B35AE0B68CF0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838200"/>
            <a:ext cx="914400" cy="1447800"/>
            <a:chOff x="4114800" y="1219200"/>
            <a:chExt cx="914400" cy="1447800"/>
          </a:xfrm>
        </p:grpSpPr>
        <p:cxnSp>
          <p:nvCxnSpPr>
            <p:cNvPr id="12" name="34 Conector recto">
              <a:extLst>
                <a:ext uri="{FF2B5EF4-FFF2-40B4-BE49-F238E27FC236}">
                  <a16:creationId xmlns:a16="http://schemas.microsoft.com/office/drawing/2014/main" xmlns="" id="{BC6A1043-7D11-EE47-976C-B8C9159D5BE0}"/>
                </a:ext>
              </a:extLst>
            </p:cNvPr>
            <p:cNvCxnSpPr/>
            <p:nvPr/>
          </p:nvCxnSpPr>
          <p:spPr>
            <a:xfrm>
              <a:off x="4114800" y="1981200"/>
              <a:ext cx="4572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35 Conector recto">
              <a:extLst>
                <a:ext uri="{FF2B5EF4-FFF2-40B4-BE49-F238E27FC236}">
                  <a16:creationId xmlns:a16="http://schemas.microsoft.com/office/drawing/2014/main" xmlns="" id="{6FBB0114-5709-9A43-95AA-E0FEEF60BC80}"/>
                </a:ext>
              </a:extLst>
            </p:cNvPr>
            <p:cNvCxnSpPr/>
            <p:nvPr/>
          </p:nvCxnSpPr>
          <p:spPr>
            <a:xfrm>
              <a:off x="4572000" y="1219200"/>
              <a:ext cx="0" cy="144780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36 Conector recto">
              <a:extLst>
                <a:ext uri="{FF2B5EF4-FFF2-40B4-BE49-F238E27FC236}">
                  <a16:creationId xmlns:a16="http://schemas.microsoft.com/office/drawing/2014/main" xmlns="" id="{A8F9DFDA-8360-294F-9757-B96DD2F9E475}"/>
                </a:ext>
              </a:extLst>
            </p:cNvPr>
            <p:cNvCxnSpPr/>
            <p:nvPr/>
          </p:nvCxnSpPr>
          <p:spPr>
            <a:xfrm>
              <a:off x="4572000" y="1981200"/>
              <a:ext cx="4572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37 Conector recto">
              <a:extLst>
                <a:ext uri="{FF2B5EF4-FFF2-40B4-BE49-F238E27FC236}">
                  <a16:creationId xmlns:a16="http://schemas.microsoft.com/office/drawing/2014/main" xmlns="" id="{072CD51F-CBCB-F549-8212-4D137073F933}"/>
                </a:ext>
              </a:extLst>
            </p:cNvPr>
            <p:cNvCxnSpPr/>
            <p:nvPr/>
          </p:nvCxnSpPr>
          <p:spPr>
            <a:xfrm>
              <a:off x="4572000" y="1219200"/>
              <a:ext cx="4572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38 Conector recto">
              <a:extLst>
                <a:ext uri="{FF2B5EF4-FFF2-40B4-BE49-F238E27FC236}">
                  <a16:creationId xmlns:a16="http://schemas.microsoft.com/office/drawing/2014/main" xmlns="" id="{885AB5C2-8A29-BB46-8518-AE9E893EFDF3}"/>
                </a:ext>
              </a:extLst>
            </p:cNvPr>
            <p:cNvCxnSpPr/>
            <p:nvPr/>
          </p:nvCxnSpPr>
          <p:spPr>
            <a:xfrm>
              <a:off x="4572000" y="2667000"/>
              <a:ext cx="4572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607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13 CuadroTexto">
            <a:extLst>
              <a:ext uri="{FF2B5EF4-FFF2-40B4-BE49-F238E27FC236}">
                <a16:creationId xmlns:a16="http://schemas.microsoft.com/office/drawing/2014/main" xmlns="" id="{00DEB70D-41CC-2D49-B251-84CD0FFFD473}"/>
              </a:ext>
            </a:extLst>
          </p:cNvPr>
          <p:cNvSpPr txBox="1"/>
          <p:nvPr/>
        </p:nvSpPr>
        <p:spPr>
          <a:xfrm>
            <a:off x="228599" y="304800"/>
            <a:ext cx="898230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r>
              <a:rPr lang="es-CL" sz="2000" b="1" dirty="0">
                <a:solidFill>
                  <a:schemeClr val="accent2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materia</a:t>
            </a:r>
            <a:r>
              <a:rPr lang="es-CL" sz="20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cualquier cosa que ocupa un espacio y tiene masa (y por tanto volumen)</a:t>
            </a:r>
          </a:p>
        </p:txBody>
      </p:sp>
      <p:sp>
        <p:nvSpPr>
          <p:cNvPr id="6" name="14 CuadroTexto">
            <a:extLst>
              <a:ext uri="{FF2B5EF4-FFF2-40B4-BE49-F238E27FC236}">
                <a16:creationId xmlns:a16="http://schemas.microsoft.com/office/drawing/2014/main" xmlns="" id="{108BCE12-E546-EF40-BB3A-7B8F4E58A1D2}"/>
              </a:ext>
            </a:extLst>
          </p:cNvPr>
          <p:cNvSpPr txBox="1"/>
          <p:nvPr/>
        </p:nvSpPr>
        <p:spPr>
          <a:xfrm>
            <a:off x="228600" y="3059823"/>
            <a:ext cx="975068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Una</a:t>
            </a:r>
            <a:r>
              <a:rPr lang="es-CL" sz="2000" dirty="0">
                <a:solidFill>
                  <a:schemeClr val="accent2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b="1" dirty="0">
                <a:solidFill>
                  <a:srgbClr val="FF99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</a:t>
            </a:r>
            <a:r>
              <a:rPr lang="es-CL" sz="2000" b="1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una forma de materia que tiene una composición definida y propiedades características</a:t>
            </a:r>
          </a:p>
        </p:txBody>
      </p:sp>
      <p:pic>
        <p:nvPicPr>
          <p:cNvPr id="7" name="Picture 30" descr="http://fullpreguntas.com/wp-content/uploads/2012/10/volumen.png">
            <a:extLst>
              <a:ext uri="{FF2B5EF4-FFF2-40B4-BE49-F238E27FC236}">
                <a16:creationId xmlns:a16="http://schemas.microsoft.com/office/drawing/2014/main" xmlns="" id="{C59ADD63-A38D-CB4E-816C-CE952129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12837"/>
            <a:ext cx="2916238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http://www.oei.org.co/fpciencia/10g1.gif">
            <a:extLst>
              <a:ext uri="{FF2B5EF4-FFF2-40B4-BE49-F238E27FC236}">
                <a16:creationId xmlns:a16="http://schemas.microsoft.com/office/drawing/2014/main" xmlns="" id="{3BA3505B-E01B-FC40-8D6D-CF7CC9DC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92237"/>
            <a:ext cx="57054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4" descr="http://www.10puntos.com/wp-content/uploads/2011/08/El-Oro-uno-de-los-metales-m%C3%A1s-preciados.jpg">
            <a:extLst>
              <a:ext uri="{FF2B5EF4-FFF2-40B4-BE49-F238E27FC236}">
                <a16:creationId xmlns:a16="http://schemas.microsoft.com/office/drawing/2014/main" xmlns="" id="{92C4BB39-1885-C04F-91FA-EACED79A1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r="7143"/>
          <a:stretch>
            <a:fillRect/>
          </a:stretch>
        </p:blipFill>
        <p:spPr bwMode="auto">
          <a:xfrm>
            <a:off x="152400" y="4114800"/>
            <a:ext cx="27432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6" descr="http://actualidadcritica.bligoo.com/media/users/4/202793/images/public/21351/1286156738112-cobre.jpg?v=1286156746556">
            <a:extLst>
              <a:ext uri="{FF2B5EF4-FFF2-40B4-BE49-F238E27FC236}">
                <a16:creationId xmlns:a16="http://schemas.microsoft.com/office/drawing/2014/main" xmlns="" id="{9B42CD72-A982-DB4B-8D57-2AC462E3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/>
          <a:stretch>
            <a:fillRect/>
          </a:stretch>
        </p:blipFill>
        <p:spPr bwMode="auto">
          <a:xfrm>
            <a:off x="3048000" y="4105275"/>
            <a:ext cx="24384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8" descr="http://4.bp.blogspot.com/-W8FeKHB3-V8/UVTAb5zs71I/AAAAAAAAA3A/u3hNhvFha_c/s1600/agua.png">
            <a:extLst>
              <a:ext uri="{FF2B5EF4-FFF2-40B4-BE49-F238E27FC236}">
                <a16:creationId xmlns:a16="http://schemas.microsoft.com/office/drawing/2014/main" xmlns="" id="{D05CE07E-BF02-0841-A5C5-1A8540B8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14800"/>
            <a:ext cx="13716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0" descr="http://www.artinaid.com/wp-content/uploads/2013/03/Nitr%C3%B3geno-l%C3%ADquido.jpg">
            <a:extLst>
              <a:ext uri="{FF2B5EF4-FFF2-40B4-BE49-F238E27FC236}">
                <a16:creationId xmlns:a16="http://schemas.microsoft.com/office/drawing/2014/main" xmlns="" id="{B9E5120B-9133-D34C-B9C7-31469693E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/>
          <a:stretch>
            <a:fillRect/>
          </a:stretch>
        </p:blipFill>
        <p:spPr bwMode="auto">
          <a:xfrm>
            <a:off x="7086600" y="4114800"/>
            <a:ext cx="18129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88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Picture 24" descr="http://2.bp.blogspot.com/-QaPNWLPxK8w/UaziQ7GYNZI/AAAAAAAAGPU/UD1tP9xnGOI/s1600/materia_tipos.jpg">
            <a:extLst>
              <a:ext uri="{FF2B5EF4-FFF2-40B4-BE49-F238E27FC236}">
                <a16:creationId xmlns:a16="http://schemas.microsoft.com/office/drawing/2014/main" xmlns="" id="{3D806B4A-AC1D-374F-9173-91D286AC2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46" y="197384"/>
            <a:ext cx="8253239" cy="613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14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3 CuadroTexto">
            <a:extLst>
              <a:ext uri="{FF2B5EF4-FFF2-40B4-BE49-F238E27FC236}">
                <a16:creationId xmlns:a16="http://schemas.microsoft.com/office/drawing/2014/main" xmlns="" id="{12AD4868-3D27-E346-8246-A9D0FC495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36" y="230103"/>
            <a:ext cx="8680450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es-ES" sz="20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Sustancia: </a:t>
            </a: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orción de la materia que tiene composición (definida) y propiedades físicas características (color, sabor,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etc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 </a:t>
            </a:r>
          </a:p>
        </p:txBody>
      </p:sp>
      <p:sp>
        <p:nvSpPr>
          <p:cNvPr id="6" name="9 Llamada de flecha izquierda y derecha">
            <a:extLst>
              <a:ext uri="{FF2B5EF4-FFF2-40B4-BE49-F238E27FC236}">
                <a16:creationId xmlns:a16="http://schemas.microsoft.com/office/drawing/2014/main" xmlns="" id="{1F8EB4A6-10FF-0A4D-939E-3D5EF8A04797}"/>
              </a:ext>
            </a:extLst>
          </p:cNvPr>
          <p:cNvSpPr/>
          <p:nvPr/>
        </p:nvSpPr>
        <p:spPr>
          <a:xfrm>
            <a:off x="2786063" y="1325563"/>
            <a:ext cx="3643312" cy="1285875"/>
          </a:xfrm>
          <a:prstGeom prst="left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24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</a:t>
            </a:r>
          </a:p>
        </p:txBody>
      </p:sp>
      <p:sp>
        <p:nvSpPr>
          <p:cNvPr id="7" name="10 Elipse">
            <a:extLst>
              <a:ext uri="{FF2B5EF4-FFF2-40B4-BE49-F238E27FC236}">
                <a16:creationId xmlns:a16="http://schemas.microsoft.com/office/drawing/2014/main" xmlns="" id="{8D56445F-1DAA-1640-BD19-555087E1EF86}"/>
              </a:ext>
            </a:extLst>
          </p:cNvPr>
          <p:cNvSpPr/>
          <p:nvPr/>
        </p:nvSpPr>
        <p:spPr>
          <a:xfrm>
            <a:off x="285750" y="1539875"/>
            <a:ext cx="2343150" cy="9144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Elemento</a:t>
            </a:r>
          </a:p>
        </p:txBody>
      </p:sp>
      <p:sp>
        <p:nvSpPr>
          <p:cNvPr id="8" name="12 Rectángulo redondeado">
            <a:extLst>
              <a:ext uri="{FF2B5EF4-FFF2-40B4-BE49-F238E27FC236}">
                <a16:creationId xmlns:a16="http://schemas.microsoft.com/office/drawing/2014/main" xmlns="" id="{0B7C56DC-F48A-024B-9C53-E967E7963A02}"/>
              </a:ext>
            </a:extLst>
          </p:cNvPr>
          <p:cNvSpPr/>
          <p:nvPr/>
        </p:nvSpPr>
        <p:spPr>
          <a:xfrm>
            <a:off x="6500813" y="1611313"/>
            <a:ext cx="2357437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</a:t>
            </a:r>
          </a:p>
        </p:txBody>
      </p:sp>
      <p:sp>
        <p:nvSpPr>
          <p:cNvPr id="9" name="13 Flecha abajo">
            <a:extLst>
              <a:ext uri="{FF2B5EF4-FFF2-40B4-BE49-F238E27FC236}">
                <a16:creationId xmlns:a16="http://schemas.microsoft.com/office/drawing/2014/main" xmlns="" id="{D9EC5D61-60AB-2E4A-AC2B-CE88BB183E0F}"/>
              </a:ext>
            </a:extLst>
          </p:cNvPr>
          <p:cNvSpPr/>
          <p:nvPr/>
        </p:nvSpPr>
        <p:spPr>
          <a:xfrm>
            <a:off x="1214438" y="2611438"/>
            <a:ext cx="484187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xmlns="" id="{22A31FCD-F370-8145-945E-FC9C8BCC6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467" y="5699746"/>
            <a:ext cx="200025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s-ES" sz="16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Cloruro de Sodio </a:t>
            </a:r>
            <a:r>
              <a:rPr lang="es-ES" sz="1600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NaCl</a:t>
            </a:r>
            <a:endParaRPr lang="es-ES" sz="16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5 CuadroTexto">
            <a:extLst>
              <a:ext uri="{FF2B5EF4-FFF2-40B4-BE49-F238E27FC236}">
                <a16:creationId xmlns:a16="http://schemas.microsoft.com/office/drawing/2014/main" xmlns="" id="{0C98A202-5954-6B46-AF82-89BB7AEC1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6407" y="5752184"/>
            <a:ext cx="200025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s-ES" sz="16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Sulfato de </a:t>
            </a:r>
            <a:r>
              <a:rPr lang="es-ES" sz="1600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Niquel</a:t>
            </a:r>
            <a:endParaRPr lang="es-ES" sz="16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 eaLnBrk="1" hangingPunct="1">
              <a:lnSpc>
                <a:spcPct val="150000"/>
              </a:lnSpc>
              <a:defRPr/>
            </a:pPr>
            <a:r>
              <a:rPr lang="es-ES" sz="16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NiSO</a:t>
            </a:r>
            <a:r>
              <a:rPr lang="es-ES" sz="1600" baseline="-25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4.</a:t>
            </a:r>
            <a:endParaRPr lang="es-ES" sz="16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3" name="Picture 12" descr="http://blstb.msn.com/i/D9/DFD5F2E826BE66847A961883D997D8.jpg">
            <a:extLst>
              <a:ext uri="{FF2B5EF4-FFF2-40B4-BE49-F238E27FC236}">
                <a16:creationId xmlns:a16="http://schemas.microsoft.com/office/drawing/2014/main" xmlns="" id="{979BF739-0685-4244-BFD9-5E248AFC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905" y="3671888"/>
            <a:ext cx="18573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4" descr="http://ua.all-biz.info/img/ua/catalog/small/360460.jpeg">
            <a:extLst>
              <a:ext uri="{FF2B5EF4-FFF2-40B4-BE49-F238E27FC236}">
                <a16:creationId xmlns:a16="http://schemas.microsoft.com/office/drawing/2014/main" xmlns="" id="{EA6FD7E7-AD04-654E-8485-402740F4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07" y="3690938"/>
            <a:ext cx="19288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9 Flecha abajo">
            <a:extLst>
              <a:ext uri="{FF2B5EF4-FFF2-40B4-BE49-F238E27FC236}">
                <a16:creationId xmlns:a16="http://schemas.microsoft.com/office/drawing/2014/main" xmlns="" id="{745ADB1E-AA90-604D-B554-E922BAE393AC}"/>
              </a:ext>
            </a:extLst>
          </p:cNvPr>
          <p:cNvSpPr/>
          <p:nvPr/>
        </p:nvSpPr>
        <p:spPr>
          <a:xfrm>
            <a:off x="7358063" y="2611438"/>
            <a:ext cx="484187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7" name="Picture 19">
            <a:extLst>
              <a:ext uri="{FF2B5EF4-FFF2-40B4-BE49-F238E27FC236}">
                <a16:creationId xmlns:a16="http://schemas.microsoft.com/office/drawing/2014/main" xmlns="" id="{48C6EBB3-72D3-AB40-A1F7-E65102E8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825875"/>
            <a:ext cx="12477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xmlns="" id="{9D636617-2CA6-D64D-A01E-0A74E479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825875"/>
            <a:ext cx="11430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1">
            <a:extLst>
              <a:ext uri="{FF2B5EF4-FFF2-40B4-BE49-F238E27FC236}">
                <a16:creationId xmlns:a16="http://schemas.microsoft.com/office/drawing/2014/main" xmlns="" id="{492F7C34-BCDD-2F47-8575-CC1B2A6D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3897313"/>
            <a:ext cx="11620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xmlns="" id="{F1D2B7A0-A829-9B47-BC30-719485034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3897313"/>
            <a:ext cx="11334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73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xmlns="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Picture 5" descr="http://www.ptable.com/Images/tabla%20peri%C3%B3dica.png">
            <a:extLst>
              <a:ext uri="{FF2B5EF4-FFF2-40B4-BE49-F238E27FC236}">
                <a16:creationId xmlns:a16="http://schemas.microsoft.com/office/drawing/2014/main" xmlns="" id="{598E25E1-976E-5049-85C1-30E640EF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0" b="3596"/>
          <a:stretch>
            <a:fillRect/>
          </a:stretch>
        </p:blipFill>
        <p:spPr bwMode="auto">
          <a:xfrm>
            <a:off x="228600" y="1165225"/>
            <a:ext cx="868680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25 CuadroTexto">
            <a:extLst>
              <a:ext uri="{FF2B5EF4-FFF2-40B4-BE49-F238E27FC236}">
                <a16:creationId xmlns:a16="http://schemas.microsoft.com/office/drawing/2014/main" xmlns="" id="{A82B03D6-1702-1B4C-8740-D29526B05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94" y="361071"/>
            <a:ext cx="8686800" cy="97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</a:t>
            </a:r>
            <a:r>
              <a:rPr lang="es-CL" alt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altLang="es-CL" sz="2000" b="1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elementos</a:t>
            </a:r>
            <a:r>
              <a:rPr lang="es-CL" alt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que se han identificado actualmente son 114 y se representan en la tabla periódica</a:t>
            </a:r>
          </a:p>
        </p:txBody>
      </p:sp>
    </p:spTree>
    <p:extLst>
      <p:ext uri="{BB962C8B-B14F-4D97-AF65-F5344CB8AC3E}">
        <p14:creationId xmlns:p14="http://schemas.microsoft.com/office/powerpoint/2010/main" val="420188763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7705</TotalTime>
  <Words>563</Words>
  <Application>Microsoft Office PowerPoint</Application>
  <PresentationFormat>Personalizado</PresentationFormat>
  <Paragraphs>125</Paragraphs>
  <Slides>23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1_Tema de Office</vt:lpstr>
      <vt:lpstr>Química General Módulo Básico Ingeniería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creator>Marlen Gutierrez Cutino</dc:creator>
  <cp:lastModifiedBy>ML</cp:lastModifiedBy>
  <cp:revision>258</cp:revision>
  <dcterms:created xsi:type="dcterms:W3CDTF">2020-03-19T23:47:38Z</dcterms:created>
  <dcterms:modified xsi:type="dcterms:W3CDTF">2022-03-13T23:14:55Z</dcterms:modified>
</cp:coreProperties>
</file>